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xanium" panose="020B0604020202020204" charset="0"/>
      <p:regular r:id="rId22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c4+H40i4g8KSO4fR+9Su1eVGj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37EBBA-B3A9-461F-876D-AAF6AE0AFFAA}">
  <a:tblStyle styleId="{AB37EBBA-B3A9-461F-876D-AAF6AE0AFF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0988c73b7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e0988c73b7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0988c73b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0988c73b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0988c73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0988c73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0988c73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e0988c73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ff5488848_4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dff5488848_4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ff5488848_4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dff5488848_4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ff5488848_4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ff5488848_4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0a021687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EDA is the process of looking</a:t>
            </a:r>
            <a:endParaRPr/>
          </a:p>
        </p:txBody>
      </p:sp>
      <p:sp>
        <p:nvSpPr>
          <p:cNvPr id="153" name="Google Shape;153;ge0a021687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ff5488848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dff5488848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gdff5488848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0a021687f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TSC or ORT -time since circulation or original recorded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Test Type - DST, LRT, CRS</a:t>
            </a:r>
            <a:endParaRPr/>
          </a:p>
        </p:txBody>
      </p:sp>
      <p:sp>
        <p:nvSpPr>
          <p:cNvPr id="255" name="Google Shape;255;ge0a021687f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18/170949-M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eothermal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717975" y="116672"/>
            <a:ext cx="10335600" cy="18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Hotspotters Geothermal Presentation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448" y="2794500"/>
            <a:ext cx="2194375" cy="2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3252438" y="5107125"/>
            <a:ext cx="25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James Hiu, Data Consultant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075" y="2750175"/>
            <a:ext cx="2091225" cy="22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44500" y="5178975"/>
            <a:ext cx="296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Roboto"/>
                <a:ea typeface="Roboto"/>
                <a:cs typeface="Roboto"/>
                <a:sym typeface="Roboto"/>
              </a:rPr>
              <a:t>Tony Peng, Development Engineer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907388" y="5114775"/>
            <a:ext cx="306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Roboto"/>
                <a:ea typeface="Roboto"/>
                <a:cs typeface="Roboto"/>
                <a:sym typeface="Roboto"/>
              </a:rPr>
              <a:t>Payam Akto, Geothermal Geologist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00" y="2825750"/>
            <a:ext cx="2194375" cy="2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76025" y="5178975"/>
            <a:ext cx="241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Roboto"/>
                <a:ea typeface="Roboto"/>
                <a:cs typeface="Roboto"/>
                <a:sym typeface="Roboto"/>
              </a:rPr>
              <a:t>Crystal Zhao, Associate Machine Learning Developer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975" y="2738600"/>
            <a:ext cx="2091225" cy="22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0988c73b7_1_27"/>
          <p:cNvSpPr txBox="1">
            <a:spLocks noGrp="1"/>
          </p:cNvSpPr>
          <p:nvPr>
            <p:ph type="title"/>
          </p:nvPr>
        </p:nvSpPr>
        <p:spPr>
          <a:xfrm>
            <a:off x="200500" y="307175"/>
            <a:ext cx="110043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en-US" sz="3500" b="1"/>
              <a:t>Operational Needs: Retrofitting Technology Considerations</a:t>
            </a:r>
            <a:endParaRPr sz="3500" b="1"/>
          </a:p>
        </p:txBody>
      </p:sp>
      <p:pic>
        <p:nvPicPr>
          <p:cNvPr id="303" name="Google Shape;303;ge0988c73b7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425" y="1100875"/>
            <a:ext cx="3172678" cy="400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e0988c73b7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00" y="1100875"/>
            <a:ext cx="7787324" cy="40082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e0988c73b7_1_27"/>
          <p:cNvSpPr txBox="1">
            <a:spLocks noGrp="1"/>
          </p:cNvSpPr>
          <p:nvPr>
            <p:ph type="title"/>
          </p:nvPr>
        </p:nvSpPr>
        <p:spPr>
          <a:xfrm>
            <a:off x="4992325" y="5251875"/>
            <a:ext cx="6716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580"/>
              <a:t>1- </a:t>
            </a:r>
            <a:r>
              <a:rPr lang="en-US" sz="1580" b="1"/>
              <a:t>Heat extraction</a:t>
            </a:r>
            <a:r>
              <a:rPr lang="en-US" sz="1580"/>
              <a:t> - open loop performs better than closed loop</a:t>
            </a:r>
            <a:endParaRPr sz="158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580"/>
              <a:t>2- </a:t>
            </a:r>
            <a:r>
              <a:rPr lang="en-US" sz="1580" b="1"/>
              <a:t>Lower Temperature wells</a:t>
            </a:r>
            <a:r>
              <a:rPr lang="en-US" sz="1580"/>
              <a:t>, consider drilling deeper or using a lower boiling point liquid.</a:t>
            </a:r>
            <a:endParaRPr sz="158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580"/>
              <a:t>3- </a:t>
            </a:r>
            <a:r>
              <a:rPr lang="en-US" sz="1580" b="1"/>
              <a:t>Closed loop</a:t>
            </a:r>
            <a:r>
              <a:rPr lang="en-US" sz="1580"/>
              <a:t>, business benefit of no additional drilling</a:t>
            </a:r>
            <a:endParaRPr sz="1580"/>
          </a:p>
        </p:txBody>
      </p:sp>
      <p:sp>
        <p:nvSpPr>
          <p:cNvPr id="306" name="Google Shape;306;ge0988c73b7_1_27"/>
          <p:cNvSpPr txBox="1">
            <a:spLocks noGrp="1"/>
          </p:cNvSpPr>
          <p:nvPr>
            <p:ph type="title"/>
          </p:nvPr>
        </p:nvSpPr>
        <p:spPr>
          <a:xfrm>
            <a:off x="751100" y="5708625"/>
            <a:ext cx="36021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Open-loop vs Closed-loop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0988c73b7_1_49"/>
          <p:cNvSpPr txBox="1">
            <a:spLocks noGrp="1"/>
          </p:cNvSpPr>
          <p:nvPr>
            <p:ph type="title"/>
          </p:nvPr>
        </p:nvSpPr>
        <p:spPr>
          <a:xfrm>
            <a:off x="494400" y="366325"/>
            <a:ext cx="10515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/>
              <a:t>Business Needs: Which are the best Candidate Wells?</a:t>
            </a:r>
            <a:endParaRPr sz="4000" b="1"/>
          </a:p>
        </p:txBody>
      </p:sp>
      <p:sp>
        <p:nvSpPr>
          <p:cNvPr id="312" name="Google Shape;312;ge0988c73b7_1_49"/>
          <p:cNvSpPr txBox="1">
            <a:spLocks noGrp="1"/>
          </p:cNvSpPr>
          <p:nvPr>
            <p:ph type="body" idx="1"/>
          </p:nvPr>
        </p:nvSpPr>
        <p:spPr>
          <a:xfrm>
            <a:off x="6994700" y="1310175"/>
            <a:ext cx="26937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>
                <a:solidFill>
                  <a:schemeClr val="accent2"/>
                </a:solidFill>
              </a:rPr>
              <a:t>Eaglebine Play, Texas, US</a:t>
            </a:r>
            <a:endParaRPr sz="1729" b="1">
              <a:solidFill>
                <a:schemeClr val="accent2"/>
              </a:solidFill>
            </a:endParaRPr>
          </a:p>
        </p:txBody>
      </p:sp>
      <p:sp>
        <p:nvSpPr>
          <p:cNvPr id="313" name="Google Shape;313;ge0988c73b7_1_49"/>
          <p:cNvSpPr txBox="1">
            <a:spLocks noGrp="1"/>
          </p:cNvSpPr>
          <p:nvPr>
            <p:ph type="body" idx="1"/>
          </p:nvPr>
        </p:nvSpPr>
        <p:spPr>
          <a:xfrm>
            <a:off x="83575" y="6361775"/>
            <a:ext cx="3292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4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>
                <a:solidFill>
                  <a:schemeClr val="accent1"/>
                </a:solidFill>
              </a:rPr>
              <a:t>Prospect Area:</a:t>
            </a:r>
            <a:r>
              <a:rPr lang="en-US" sz="1729" b="1"/>
              <a:t> </a:t>
            </a:r>
            <a:r>
              <a:rPr lang="en-US" sz="1729"/>
              <a:t>E Edson, Fox Creek</a:t>
            </a:r>
            <a:endParaRPr sz="1729"/>
          </a:p>
        </p:txBody>
      </p:sp>
      <p:sp>
        <p:nvSpPr>
          <p:cNvPr id="314" name="Google Shape;314;ge0988c73b7_1_49"/>
          <p:cNvSpPr txBox="1">
            <a:spLocks noGrp="1"/>
          </p:cNvSpPr>
          <p:nvPr>
            <p:ph type="body" idx="1"/>
          </p:nvPr>
        </p:nvSpPr>
        <p:spPr>
          <a:xfrm>
            <a:off x="6008875" y="6361775"/>
            <a:ext cx="5799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43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>
                <a:solidFill>
                  <a:schemeClr val="accent2"/>
                </a:solidFill>
              </a:rPr>
              <a:t>Prospect Area:</a:t>
            </a:r>
            <a:r>
              <a:rPr lang="en-US" sz="1729" b="1"/>
              <a:t> </a:t>
            </a:r>
            <a:r>
              <a:rPr lang="en-US" sz="1729"/>
              <a:t>S-SE San Antonio, E-NE Austin</a:t>
            </a:r>
            <a:endParaRPr sz="14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729" b="1"/>
          </a:p>
        </p:txBody>
      </p:sp>
      <p:pic>
        <p:nvPicPr>
          <p:cNvPr id="315" name="Google Shape;315;ge0988c73b7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25" y="1740600"/>
            <a:ext cx="5345650" cy="423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e0988c73b7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748" y="1543856"/>
            <a:ext cx="4674823" cy="44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e0988c73b7_1_49"/>
          <p:cNvSpPr txBox="1">
            <a:spLocks noGrp="1"/>
          </p:cNvSpPr>
          <p:nvPr>
            <p:ph type="body" idx="1"/>
          </p:nvPr>
        </p:nvSpPr>
        <p:spPr>
          <a:xfrm>
            <a:off x="663213" y="1543850"/>
            <a:ext cx="3292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>
                <a:solidFill>
                  <a:schemeClr val="accent1"/>
                </a:solidFill>
              </a:rPr>
              <a:t>Duvernay Play, Alberta, Canada</a:t>
            </a:r>
            <a:endParaRPr sz="1729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0988c73b7_1_17"/>
          <p:cNvSpPr txBox="1">
            <a:spLocks noGrp="1"/>
          </p:cNvSpPr>
          <p:nvPr>
            <p:ph type="title"/>
          </p:nvPr>
        </p:nvSpPr>
        <p:spPr>
          <a:xfrm>
            <a:off x="391650" y="269425"/>
            <a:ext cx="106185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Socio-Economic Impacts</a:t>
            </a:r>
            <a:endParaRPr sz="3000" b="1"/>
          </a:p>
        </p:txBody>
      </p:sp>
      <p:sp>
        <p:nvSpPr>
          <p:cNvPr id="323" name="Google Shape;323;ge0988c73b7_1_17"/>
          <p:cNvSpPr txBox="1">
            <a:spLocks noGrp="1"/>
          </p:cNvSpPr>
          <p:nvPr>
            <p:ph type="title"/>
          </p:nvPr>
        </p:nvSpPr>
        <p:spPr>
          <a:xfrm>
            <a:off x="677775" y="1550725"/>
            <a:ext cx="10515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Calibri"/>
              <a:buNone/>
            </a:pPr>
            <a:r>
              <a:rPr lang="en-US" sz="3000"/>
              <a:t>     Alberta, CAN                               vs.                                      Texas, US</a:t>
            </a:r>
            <a:endParaRPr sz="3000"/>
          </a:p>
        </p:txBody>
      </p:sp>
      <p:cxnSp>
        <p:nvCxnSpPr>
          <p:cNvPr id="324" name="Google Shape;324;ge0988c73b7_1_17"/>
          <p:cNvCxnSpPr/>
          <p:nvPr/>
        </p:nvCxnSpPr>
        <p:spPr>
          <a:xfrm>
            <a:off x="467900" y="1965150"/>
            <a:ext cx="1098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ge0988c73b7_1_17"/>
          <p:cNvSpPr txBox="1">
            <a:spLocks noGrp="1"/>
          </p:cNvSpPr>
          <p:nvPr>
            <p:ph type="title"/>
          </p:nvPr>
        </p:nvSpPr>
        <p:spPr>
          <a:xfrm>
            <a:off x="228600" y="2606850"/>
            <a:ext cx="5172300" cy="3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Accessibility to market and energy demand (end-user needs)</a:t>
            </a:r>
            <a:endParaRPr sz="2200"/>
          </a:p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Population: 4.3 million, 2019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Advocative regulation and policy </a:t>
            </a:r>
            <a:endParaRPr sz="2200"/>
          </a:p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no regulatory framework exist</a:t>
            </a:r>
            <a:endParaRPr sz="17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R&amp;D Programs</a:t>
            </a:r>
            <a:endParaRPr sz="22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no significant R&amp;D program (early stage)</a:t>
            </a:r>
            <a:endParaRPr sz="2200"/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Successful projects</a:t>
            </a:r>
            <a:endParaRPr sz="22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no power generation (some projects at early stages- Alberta #1, DEEP, EAVER)</a:t>
            </a:r>
            <a:endParaRPr sz="17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Power grid and infrastructure</a:t>
            </a:r>
            <a:endParaRPr sz="22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 26,000 km of transmission lines and 235 generating stations.</a:t>
            </a:r>
            <a:endParaRPr sz="1700"/>
          </a:p>
        </p:txBody>
      </p:sp>
      <p:sp>
        <p:nvSpPr>
          <p:cNvPr id="326" name="Google Shape;326;ge0988c73b7_1_17"/>
          <p:cNvSpPr txBox="1">
            <a:spLocks noGrp="1"/>
          </p:cNvSpPr>
          <p:nvPr>
            <p:ph type="title"/>
          </p:nvPr>
        </p:nvSpPr>
        <p:spPr>
          <a:xfrm>
            <a:off x="6102675" y="2277950"/>
            <a:ext cx="5172300" cy="4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Accessibility to market and energy demand (end-user needs)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		Population: 29 million, 2019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Advocative regulation and policy </a:t>
            </a:r>
            <a:endParaRPr sz="22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more mature regulatory framework in petroleum industry (ready to pivot quicker)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R&amp;D Programs</a:t>
            </a:r>
            <a:endParaRPr sz="22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Several R&amp;D funds by Department of Energy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Successful projects</a:t>
            </a:r>
            <a:endParaRPr sz="22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Several binary plants are generating power from low-temperature resource</a:t>
            </a:r>
            <a:endParaRPr sz="17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Power grid and infrastructure</a:t>
            </a:r>
            <a:endParaRPr sz="22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~75,000 km of transmission lines and more than 550 generation units.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0988c73b7_1_22"/>
          <p:cNvSpPr txBox="1">
            <a:spLocks noGrp="1"/>
          </p:cNvSpPr>
          <p:nvPr>
            <p:ph type="title"/>
          </p:nvPr>
        </p:nvSpPr>
        <p:spPr>
          <a:xfrm>
            <a:off x="609250" y="349175"/>
            <a:ext cx="8784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Calibri"/>
              <a:buNone/>
            </a:pPr>
            <a:r>
              <a:rPr lang="en-US" b="1"/>
              <a:t>Environmental Impacts</a:t>
            </a:r>
            <a:endParaRPr sz="4000" b="1"/>
          </a:p>
        </p:txBody>
      </p:sp>
      <p:sp>
        <p:nvSpPr>
          <p:cNvPr id="332" name="Google Shape;332;ge0988c73b7_1_22"/>
          <p:cNvSpPr txBox="1"/>
          <p:nvPr/>
        </p:nvSpPr>
        <p:spPr>
          <a:xfrm>
            <a:off x="878400" y="1073100"/>
            <a:ext cx="100728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Geothermal is a </a:t>
            </a:r>
            <a:r>
              <a:rPr lang="en-US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source of energy!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energy source is available 24/7 compared to other green sources such as wind and solar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Near zero greenhouse gas emissions (50g of CO2 over a 30-year project lifespan)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e0988c73b7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875" y="3068500"/>
            <a:ext cx="5131500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ff5488848_4_489"/>
          <p:cNvSpPr txBox="1">
            <a:spLocks noGrp="1"/>
          </p:cNvSpPr>
          <p:nvPr>
            <p:ph type="title"/>
          </p:nvPr>
        </p:nvSpPr>
        <p:spPr>
          <a:xfrm>
            <a:off x="1093800" y="257675"/>
            <a:ext cx="96147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/>
              <a:t>Data Wish List  </a:t>
            </a:r>
            <a:r>
              <a:rPr lang="en-US" sz="4600"/>
              <a:t> </a:t>
            </a:r>
            <a:endParaRPr sz="4600"/>
          </a:p>
        </p:txBody>
      </p:sp>
      <p:graphicFrame>
        <p:nvGraphicFramePr>
          <p:cNvPr id="339" name="Google Shape;339;gdff5488848_4_489"/>
          <p:cNvGraphicFramePr/>
          <p:nvPr/>
        </p:nvGraphicFramePr>
        <p:xfrm>
          <a:off x="693225" y="1802800"/>
          <a:ext cx="3653875" cy="4722725"/>
        </p:xfrm>
        <a:graphic>
          <a:graphicData uri="http://schemas.openxmlformats.org/drawingml/2006/table">
            <a:tbl>
              <a:tblPr>
                <a:noFill/>
                <a:tableStyleId>{AB37EBBA-B3A9-461F-876D-AAF6AE0AFFAA}</a:tableStyleId>
              </a:tblPr>
              <a:tblGrid>
                <a:gridCol w="365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3675">
                <a:tc>
                  <a:txBody>
                    <a:bodyPr/>
                    <a:lstStyle/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Business Considerations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7050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cost of retrofitting an oil well into a geothermal energy plant</a:t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cost of operating the geothermal energy plant</a:t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estimated revenue that could be generated producing this type of energy</a:t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Potential cost sharing from oil company that would be in charge of decommissioning the well.</a:t>
                      </a: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Potential for political funding/tax benefits due to green energy / job creation initiatives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0" name="Google Shape;340;gdff5488848_4_489"/>
          <p:cNvGraphicFramePr/>
          <p:nvPr/>
        </p:nvGraphicFramePr>
        <p:xfrm>
          <a:off x="4776425" y="1802788"/>
          <a:ext cx="2998550" cy="4733400"/>
        </p:xfrm>
        <a:graphic>
          <a:graphicData uri="http://schemas.openxmlformats.org/drawingml/2006/table">
            <a:tbl>
              <a:tblPr>
                <a:noFill/>
                <a:tableStyleId>{AB37EBBA-B3A9-461F-876D-AAF6AE0AFFAA}</a:tableStyleId>
              </a:tblPr>
              <a:tblGrid>
                <a:gridCol w="299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4350">
                <a:tc>
                  <a:txBody>
                    <a:bodyPr/>
                    <a:lstStyle/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Impacts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63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estimated number of jobs created at the plant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estimated number of jobs displaced by the creation of the plant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cost savings to potential customers consuming this type of energy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1" name="Google Shape;341;gdff5488848_4_489"/>
          <p:cNvGraphicFramePr/>
          <p:nvPr/>
        </p:nvGraphicFramePr>
        <p:xfrm>
          <a:off x="8204300" y="1802788"/>
          <a:ext cx="3385050" cy="4733400"/>
        </p:xfrm>
        <a:graphic>
          <a:graphicData uri="http://schemas.openxmlformats.org/drawingml/2006/table">
            <a:tbl>
              <a:tblPr>
                <a:noFill/>
                <a:tableStyleId>{AB37EBBA-B3A9-461F-876D-AAF6AE0AFFAA}</a:tableStyleId>
              </a:tblPr>
              <a:tblGrid>
                <a:gridCol w="338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4350">
                <a:tc>
                  <a:txBody>
                    <a:bodyPr/>
                    <a:lstStyle/>
                    <a:p>
                      <a:pPr marL="45720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Environmental Impacts</a:t>
                      </a:r>
                      <a:endParaRPr sz="15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63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estimated cost savings from environmental damage</a:t>
                      </a:r>
                      <a:r>
                        <a:rPr lang="en-US" sz="1100" baseline="30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Noise level and proximity to local population.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Ground temperature change and and impacts to plant and wildlife.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●"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Compared to a conventional geothermal well development project, savings in terms of: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- deforestation (sq. miles)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- disposal of waste liquid 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ff5488848_4_5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347" name="Google Shape;347;gdff5488848_4_50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King GE, Valencia RL. Environmental Risk and Well Integrity of Plugged and Abandoned Wells. Paper presented at SPE Annual Technical Conference and Exhibition, 27-29 October, Amsterdam, The Netherlands Society of Petroleum Engineers;2014. </a:t>
            </a:r>
            <a:r>
              <a:rPr lang="en-US" sz="1300" u="sng" dirty="0">
                <a:solidFill>
                  <a:schemeClr val="hlink"/>
                </a:solidFill>
                <a:hlinkClick r:id="rId3"/>
              </a:rPr>
              <a:t>https://doi.org/10.2118/170949-MS</a:t>
            </a:r>
            <a:endParaRPr lang="en-US" sz="1300" u="sng" dirty="0">
              <a:solidFill>
                <a:schemeClr val="hlink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/>
              <a:t>Jundika</a:t>
            </a:r>
            <a:r>
              <a:rPr lang="en-US" sz="1300" dirty="0"/>
              <a:t> CK, Muhammad SS, </a:t>
            </a:r>
            <a:r>
              <a:rPr lang="en-US" sz="1300" dirty="0" err="1"/>
              <a:t>Zulfan</a:t>
            </a:r>
            <a:r>
              <a:rPr lang="en-US" sz="1300" dirty="0"/>
              <a:t> </a:t>
            </a:r>
            <a:r>
              <a:rPr lang="en-US" sz="1300" dirty="0" err="1"/>
              <a:t>AP,Juliana</a:t>
            </a:r>
            <a:r>
              <a:rPr lang="en-US" sz="1300" dirty="0"/>
              <a:t> Z, Wahyu C, </a:t>
            </a:r>
            <a:r>
              <a:rPr lang="en-US" sz="1300" dirty="0" err="1"/>
              <a:t>Agus</a:t>
            </a:r>
            <a:r>
              <a:rPr lang="en-US" sz="1300" dirty="0"/>
              <a:t> PS.  Geothermal energy extraction using abandoned oil and gas wells: Techno-economic and policy review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/>
              <a:t>Axelsson</a:t>
            </a:r>
            <a:r>
              <a:rPr lang="en-US" sz="1300" dirty="0"/>
              <a:t>, G., 2016. Nature and Assessment of Geothermal Resources, Presented at </a:t>
            </a:r>
            <a:r>
              <a:rPr lang="en-US" sz="1300" dirty="0" err="1"/>
              <a:t>SustainableDevelopment</a:t>
            </a:r>
            <a:r>
              <a:rPr lang="en-US" sz="1300" dirty="0"/>
              <a:t>   Goal   (SDG)   Short   Course   I,   UNU-GTP   &amp;   </a:t>
            </a:r>
            <a:r>
              <a:rPr lang="en-US" sz="1300" dirty="0" err="1"/>
              <a:t>LaGeo</a:t>
            </a:r>
            <a:r>
              <a:rPr lang="en-US" sz="1300" dirty="0"/>
              <a:t>,   Santa   Tecla,   El   </a:t>
            </a:r>
            <a:r>
              <a:rPr lang="en-US" sz="1300" dirty="0" err="1"/>
              <a:t>Salvador,September</a:t>
            </a:r>
            <a:r>
              <a:rPr lang="en-US" sz="1300" dirty="0"/>
              <a:t> 4-10.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Davis,   M.   G.,   D.   S.   Chapman,   T.   M.   Van   Wagoner,   and   P.   A.   Armstrong,   2007.   </a:t>
            </a:r>
            <a:r>
              <a:rPr lang="en-US" sz="1300" dirty="0" err="1"/>
              <a:t>Thermalconductivity</a:t>
            </a:r>
            <a:r>
              <a:rPr lang="en-US" sz="1300" dirty="0"/>
              <a:t> anisotropy of metasedimentary and igneous rocks, J. Geophysical Res., 112,B05216, doi:10.1029/2006JB004755.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Hickson, C.J. 2015. Resource Management Plan: Reservoir Monitoring, Internal Report for HS </a:t>
            </a:r>
            <a:r>
              <a:rPr lang="en-US" sz="1300" dirty="0" err="1"/>
              <a:t>Orka</a:t>
            </a:r>
            <a:r>
              <a:rPr lang="en-US" sz="1300" dirty="0"/>
              <a:t>(</a:t>
            </a:r>
            <a:r>
              <a:rPr lang="en-US" sz="1300" dirty="0" err="1"/>
              <a:t>Tuya</a:t>
            </a:r>
            <a:r>
              <a:rPr lang="en-US" sz="1300" dirty="0"/>
              <a:t> Terra Geo Corp. October 15, 2015), 57 pages.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Hickson,   C.J.,   and   Yehia,   R.,   2014.   The   Geothermal   Exploration   and   Development   </a:t>
            </a:r>
            <a:r>
              <a:rPr lang="en-US" sz="1300" dirty="0" err="1"/>
              <a:t>Process:Graphical</a:t>
            </a:r>
            <a:r>
              <a:rPr lang="en-US" sz="1300" dirty="0"/>
              <a:t> Representation Path to Optimal Decision Making, Geothermal Resources </a:t>
            </a:r>
            <a:r>
              <a:rPr lang="en-US" sz="1300" dirty="0" err="1"/>
              <a:t>Council,Transactions</a:t>
            </a:r>
            <a:r>
              <a:rPr lang="en-US" sz="1300" dirty="0"/>
              <a:t>, Volume 38, 2014 </a:t>
            </a:r>
            <a:r>
              <a:rPr lang="en-US" sz="1300" dirty="0">
                <a:hlinkClick r:id="rId4"/>
              </a:rPr>
              <a:t>www.geothermal.org</a:t>
            </a:r>
            <a:endParaRPr lang="en-US" sz="13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Peters K. E. and Nelson, P.H., 2009. Criteria to Determine Borehole Formation Temperatures </a:t>
            </a:r>
            <a:r>
              <a:rPr lang="en-US" sz="1300" dirty="0" err="1"/>
              <a:t>forCalibration</a:t>
            </a:r>
            <a:r>
              <a:rPr lang="en-US" sz="1300" dirty="0"/>
              <a:t> of Basin and Petroleum System Models, Search and Discovery, Article #40463,5-15http://www.searchanddiscovery.com/pdfz/documents/2009/40463peters/ndx_peters.pdf.html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/>
              <a:t>Williams,   C.   F.,   2007.   Updated   Methods   For   Estimating   Recovery   Factors   For   </a:t>
            </a:r>
            <a:r>
              <a:rPr lang="en-US" sz="1300" dirty="0" err="1"/>
              <a:t>GeothermalResources</a:t>
            </a:r>
            <a:r>
              <a:rPr lang="en-US" sz="1300" dirty="0"/>
              <a:t>.   Proceedings,   Thirty-Second   Workshop   on   Geothermal   Reservoir   </a:t>
            </a:r>
            <a:r>
              <a:rPr lang="en-US" sz="1300" dirty="0" err="1"/>
              <a:t>Engineering.Stanford</a:t>
            </a:r>
            <a:r>
              <a:rPr lang="en-US" sz="1300" dirty="0"/>
              <a:t> University, January 22–24, 2007, SGP-TR-183, 7 pages.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ff5488848_4_511"/>
          <p:cNvSpPr txBox="1">
            <a:spLocks noGrp="1"/>
          </p:cNvSpPr>
          <p:nvPr>
            <p:ph type="ctrTitle"/>
          </p:nvPr>
        </p:nvSpPr>
        <p:spPr>
          <a:xfrm>
            <a:off x="812802" y="302491"/>
            <a:ext cx="103356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600" b="1"/>
              <a:t>Overview </a:t>
            </a:r>
            <a:endParaRPr sz="4600"/>
          </a:p>
        </p:txBody>
      </p:sp>
      <p:grpSp>
        <p:nvGrpSpPr>
          <p:cNvPr id="98" name="Google Shape;98;gdff5488848_4_511"/>
          <p:cNvGrpSpPr/>
          <p:nvPr/>
        </p:nvGrpSpPr>
        <p:grpSpPr>
          <a:xfrm>
            <a:off x="8339146" y="1757480"/>
            <a:ext cx="3472609" cy="3280318"/>
            <a:chOff x="6254516" y="1318143"/>
            <a:chExt cx="2604522" cy="2460300"/>
          </a:xfrm>
        </p:grpSpPr>
        <p:sp>
          <p:nvSpPr>
            <p:cNvPr id="99" name="Google Shape;99;gdff5488848_4_511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gdff5488848_4_511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200" b="1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gdff5488848_4_511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Summarize the work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gdff5488848_4_511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Describe areas for future work and consideration 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gdff5488848_4_511"/>
          <p:cNvGrpSpPr/>
          <p:nvPr/>
        </p:nvGrpSpPr>
        <p:grpSpPr>
          <a:xfrm>
            <a:off x="6348398" y="1757480"/>
            <a:ext cx="3472609" cy="3280318"/>
            <a:chOff x="4761418" y="1318143"/>
            <a:chExt cx="2604522" cy="2460300"/>
          </a:xfrm>
        </p:grpSpPr>
        <p:sp>
          <p:nvSpPr>
            <p:cNvPr id="104" name="Google Shape;104;gdff5488848_4_511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gdff5488848_4_511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200" b="1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gdff5488848_4_511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Insights and Discoveries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gdff5488848_4_511"/>
            <p:cNvSpPr txBox="1"/>
            <p:nvPr/>
          </p:nvSpPr>
          <p:spPr>
            <a:xfrm rot="-2700000">
              <a:off x="5295260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Summarize our key insights and recommendations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gdff5488848_4_511"/>
          <p:cNvGrpSpPr/>
          <p:nvPr/>
        </p:nvGrpSpPr>
        <p:grpSpPr>
          <a:xfrm>
            <a:off x="4359559" y="1757480"/>
            <a:ext cx="3472609" cy="3280318"/>
            <a:chOff x="3269751" y="1318143"/>
            <a:chExt cx="2604522" cy="2460300"/>
          </a:xfrm>
        </p:grpSpPr>
        <p:sp>
          <p:nvSpPr>
            <p:cNvPr id="109" name="Google Shape;109;gdff5488848_4_511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gdff5488848_4_511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gdff5488848_4_511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Other considerations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gdff5488848_4_511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discuss the business, social, technology and environment needs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" name="Google Shape;113;gdff5488848_4_511"/>
          <p:cNvGrpSpPr/>
          <p:nvPr/>
        </p:nvGrpSpPr>
        <p:grpSpPr>
          <a:xfrm>
            <a:off x="2368775" y="1757480"/>
            <a:ext cx="3472609" cy="3280318"/>
            <a:chOff x="1776626" y="1318143"/>
            <a:chExt cx="2604522" cy="2460300"/>
          </a:xfrm>
        </p:grpSpPr>
        <p:grpSp>
          <p:nvGrpSpPr>
            <p:cNvPr id="114" name="Google Shape;114;gdff5488848_4_511"/>
            <p:cNvGrpSpPr/>
            <p:nvPr/>
          </p:nvGrpSpPr>
          <p:grpSpPr>
            <a:xfrm>
              <a:off x="1776626" y="1318143"/>
              <a:ext cx="2604522" cy="2460300"/>
              <a:chOff x="1776626" y="1318143"/>
              <a:chExt cx="2604522" cy="2460300"/>
            </a:xfrm>
          </p:grpSpPr>
          <p:sp>
            <p:nvSpPr>
              <p:cNvPr id="115" name="Google Shape;115;gdff5488848_4_511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name="adj" fmla="val 50000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gdff5488848_4_511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Technical Requirements</a:t>
                </a:r>
                <a:endParaRPr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" name="Google Shape;117;gdff5488848_4_511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2100"/>
                  </a:spcAft>
                  <a:buNone/>
                </a:pPr>
                <a:r>
                  <a:rPr lang="en-US" sz="1100">
                    <a:latin typeface="Roboto"/>
                    <a:ea typeface="Roboto"/>
                    <a:cs typeface="Roboto"/>
                    <a:sym typeface="Roboto"/>
                  </a:rPr>
                  <a:t>Summarize the data procedures and areas for objective assessment</a:t>
                </a:r>
                <a:endParaRPr sz="11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8" name="Google Shape;118;gdff5488848_4_511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" name="Google Shape;119;gdff5488848_4_511"/>
          <p:cNvGrpSpPr/>
          <p:nvPr/>
        </p:nvGrpSpPr>
        <p:grpSpPr>
          <a:xfrm>
            <a:off x="379936" y="1757480"/>
            <a:ext cx="3472609" cy="3280318"/>
            <a:chOff x="284959" y="1318143"/>
            <a:chExt cx="2604522" cy="2460300"/>
          </a:xfrm>
        </p:grpSpPr>
        <p:sp>
          <p:nvSpPr>
            <p:cNvPr id="120" name="Google Shape;120;gdff5488848_4_511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gdff5488848_4_511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gdff5488848_4_511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Case Statement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gdff5488848_4_511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Introduce the scenario and our approach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 txBox="1">
            <a:spLocks noGrp="1"/>
          </p:cNvSpPr>
          <p:nvPr>
            <p:ph type="ctrTitle"/>
          </p:nvPr>
        </p:nvSpPr>
        <p:spPr>
          <a:xfrm>
            <a:off x="812802" y="302491"/>
            <a:ext cx="103356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600" b="1"/>
              <a:t>Thermal Energy from retrofitting oil wells - What </a:t>
            </a:r>
            <a:r>
              <a:rPr lang="en-US" sz="4600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makes</a:t>
            </a:r>
            <a:r>
              <a:rPr lang="en-US" sz="4600" b="1"/>
              <a:t> a well viable? </a:t>
            </a:r>
            <a:endParaRPr sz="4600"/>
          </a:p>
        </p:txBody>
      </p:sp>
      <p:grpSp>
        <p:nvGrpSpPr>
          <p:cNvPr id="129" name="Google Shape;129;p2"/>
          <p:cNvGrpSpPr/>
          <p:nvPr/>
        </p:nvGrpSpPr>
        <p:grpSpPr>
          <a:xfrm>
            <a:off x="6124685" y="1669270"/>
            <a:ext cx="4634409" cy="4891225"/>
            <a:chOff x="2256567" y="677103"/>
            <a:chExt cx="4036590" cy="3941676"/>
          </a:xfrm>
        </p:grpSpPr>
        <p:sp>
          <p:nvSpPr>
            <p:cNvPr id="130" name="Google Shape;130;p2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D686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"/>
          <p:cNvGrpSpPr/>
          <p:nvPr/>
        </p:nvGrpSpPr>
        <p:grpSpPr>
          <a:xfrm>
            <a:off x="8639744" y="3082236"/>
            <a:ext cx="2801594" cy="3028044"/>
            <a:chOff x="4447194" y="1815766"/>
            <a:chExt cx="2440200" cy="2440200"/>
          </a:xfrm>
        </p:grpSpPr>
        <p:sp>
          <p:nvSpPr>
            <p:cNvPr id="137" name="Google Shape;137;p2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55156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Science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(Temperature)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" name="Google Shape;139;p2"/>
          <p:cNvGrpSpPr/>
          <p:nvPr/>
        </p:nvGrpSpPr>
        <p:grpSpPr>
          <a:xfrm>
            <a:off x="7629122" y="2534115"/>
            <a:ext cx="1634665" cy="1766793"/>
            <a:chOff x="3490737" y="1374053"/>
            <a:chExt cx="1423800" cy="1423800"/>
          </a:xfrm>
        </p:grpSpPr>
        <p:sp>
          <p:nvSpPr>
            <p:cNvPr id="140" name="Google Shape;140;p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2"/>
          <p:cNvGrpSpPr/>
          <p:nvPr/>
        </p:nvGrpSpPr>
        <p:grpSpPr>
          <a:xfrm>
            <a:off x="7237479" y="4475073"/>
            <a:ext cx="1720772" cy="1859861"/>
            <a:chOff x="644203" y="3718814"/>
            <a:chExt cx="1498800" cy="1498800"/>
          </a:xfrm>
        </p:grpSpPr>
        <p:sp>
          <p:nvSpPr>
            <p:cNvPr id="143" name="Google Shape;143;p2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Environmental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0293321" y="2306477"/>
            <a:ext cx="1182751" cy="1278572"/>
            <a:chOff x="3490737" y="1374053"/>
            <a:chExt cx="1423800" cy="1423800"/>
          </a:xfrm>
        </p:grpSpPr>
        <p:sp>
          <p:nvSpPr>
            <p:cNvPr id="146" name="Google Shape;146;p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Social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8" name="Google Shape;148;p2"/>
          <p:cNvSpPr txBox="1"/>
          <p:nvPr/>
        </p:nvSpPr>
        <p:spPr>
          <a:xfrm>
            <a:off x="812650" y="2200100"/>
            <a:ext cx="50742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Technical Requirements: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Will the site provide enough energy?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How can we accurately assess the temperature of the oil well?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Business development needs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What are some of the operational and technology decisions?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Social impacts: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How many people will the produced energy serve?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Environmental impacts: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What are the effects to the natural environment and wildlife?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"/>
          <p:cNvSpPr txBox="1"/>
          <p:nvPr/>
        </p:nvSpPr>
        <p:spPr>
          <a:xfrm>
            <a:off x="172926" y="102063"/>
            <a:ext cx="31581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rPr>
              <a:t>Case Statement-Problem?</a:t>
            </a:r>
            <a:endParaRPr sz="1500" b="1">
              <a:solidFill>
                <a:srgbClr val="55156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8958251" y="2041075"/>
            <a:ext cx="12786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Regulation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0a021687f_0_291"/>
          <p:cNvSpPr txBox="1">
            <a:spLocks noGrp="1"/>
          </p:cNvSpPr>
          <p:nvPr>
            <p:ph type="title"/>
          </p:nvPr>
        </p:nvSpPr>
        <p:spPr>
          <a:xfrm>
            <a:off x="122575" y="0"/>
            <a:ext cx="116826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/>
              <a:t>Practical Needs -  Will the well provide Energy?</a:t>
            </a:r>
            <a:r>
              <a:rPr lang="en-US" sz="4000"/>
              <a:t>  </a:t>
            </a:r>
            <a:endParaRPr sz="4000"/>
          </a:p>
        </p:txBody>
      </p:sp>
      <p:pic>
        <p:nvPicPr>
          <p:cNvPr id="156" name="Google Shape;156;ge0a021687f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550" y="995825"/>
            <a:ext cx="5771633" cy="56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e0a021687f_0_291"/>
          <p:cNvSpPr txBox="1"/>
          <p:nvPr/>
        </p:nvSpPr>
        <p:spPr>
          <a:xfrm>
            <a:off x="660800" y="1125150"/>
            <a:ext cx="51615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Lindal's diagram of geothermal energy usage denotes that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60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C+ would be viable for binary power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140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C+ would be viable for conventional power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provided temperature information for each well (BHT), but the analysis is not that simple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ff5488848_2_92"/>
          <p:cNvSpPr txBox="1">
            <a:spLocks noGrp="1"/>
          </p:cNvSpPr>
          <p:nvPr>
            <p:ph type="title"/>
          </p:nvPr>
        </p:nvSpPr>
        <p:spPr>
          <a:xfrm>
            <a:off x="480000" y="461650"/>
            <a:ext cx="11039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/>
              <a:t>Practical Needs - How to accurately determine a well’s temperature?</a:t>
            </a:r>
            <a:endParaRPr sz="3300" b="1"/>
          </a:p>
        </p:txBody>
      </p:sp>
      <p:grpSp>
        <p:nvGrpSpPr>
          <p:cNvPr id="164" name="Google Shape;164;gdff5488848_2_92"/>
          <p:cNvGrpSpPr/>
          <p:nvPr/>
        </p:nvGrpSpPr>
        <p:grpSpPr>
          <a:xfrm>
            <a:off x="1506137" y="2405696"/>
            <a:ext cx="9572617" cy="3825851"/>
            <a:chOff x="710733" y="1987358"/>
            <a:chExt cx="10450455" cy="4243873"/>
          </a:xfrm>
        </p:grpSpPr>
        <p:cxnSp>
          <p:nvCxnSpPr>
            <p:cNvPr id="165" name="Google Shape;165;gdff5488848_2_92"/>
            <p:cNvCxnSpPr>
              <a:endCxn id="166" idx="0"/>
            </p:cNvCxnSpPr>
            <p:nvPr/>
          </p:nvCxnSpPr>
          <p:spPr>
            <a:xfrm>
              <a:off x="2594883" y="4071531"/>
              <a:ext cx="8400" cy="1286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67" name="Google Shape;167;gdff5488848_2_92"/>
            <p:cNvSpPr/>
            <p:nvPr/>
          </p:nvSpPr>
          <p:spPr>
            <a:xfrm>
              <a:off x="2273911" y="3733957"/>
              <a:ext cx="1469136" cy="299243"/>
            </a:xfrm>
            <a:custGeom>
              <a:avLst/>
              <a:gdLst/>
              <a:ahLst/>
              <a:cxnLst/>
              <a:rect l="l" t="t" r="r" b="b"/>
              <a:pathLst>
                <a:path w="2438400" h="317499" extrusionOk="0">
                  <a:moveTo>
                    <a:pt x="0" y="0"/>
                  </a:moveTo>
                  <a:lnTo>
                    <a:pt x="2438400" y="0"/>
                  </a:lnTo>
                  <a:lnTo>
                    <a:pt x="2438400" y="3175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00A5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" name="Google Shape;168;gdff5488848_2_92"/>
            <p:cNvGrpSpPr/>
            <p:nvPr/>
          </p:nvGrpSpPr>
          <p:grpSpPr>
            <a:xfrm>
              <a:off x="1917463" y="3203768"/>
              <a:ext cx="1359158" cy="1359158"/>
              <a:chOff x="497637" y="2707678"/>
              <a:chExt cx="1443916" cy="1443916"/>
            </a:xfrm>
          </p:grpSpPr>
          <p:sp>
            <p:nvSpPr>
              <p:cNvPr id="169" name="Google Shape;169;gdff5488848_2_92"/>
              <p:cNvSpPr/>
              <p:nvPr/>
            </p:nvSpPr>
            <p:spPr>
              <a:xfrm rot="-2700000">
                <a:off x="709093" y="2919135"/>
                <a:ext cx="1021002" cy="1021002"/>
              </a:xfrm>
              <a:custGeom>
                <a:avLst/>
                <a:gdLst/>
                <a:ahLst/>
                <a:cxnLst/>
                <a:rect l="l" t="t" r="r" b="b"/>
                <a:pathLst>
                  <a:path w="1020435" h="1020435" extrusionOk="0">
                    <a:moveTo>
                      <a:pt x="1020435" y="510218"/>
                    </a:moveTo>
                    <a:cubicBezTo>
                      <a:pt x="1020435" y="792003"/>
                      <a:pt x="792003" y="1020435"/>
                      <a:pt x="510218" y="1020435"/>
                    </a:cubicBezTo>
                    <a:cubicBezTo>
                      <a:pt x="228432" y="1020435"/>
                      <a:pt x="0" y="792003"/>
                      <a:pt x="0" y="510218"/>
                    </a:cubicBezTo>
                    <a:cubicBezTo>
                      <a:pt x="0" y="228432"/>
                      <a:pt x="228432" y="0"/>
                      <a:pt x="510218" y="0"/>
                    </a:cubicBezTo>
                    <a:cubicBezTo>
                      <a:pt x="792003" y="0"/>
                      <a:pt x="1020435" y="228432"/>
                      <a:pt x="1020435" y="510218"/>
                    </a:cubicBezTo>
                    <a:close/>
                  </a:path>
                </a:pathLst>
              </a:custGeom>
              <a:solidFill>
                <a:srgbClr val="00A5BB"/>
              </a:solidFill>
              <a:ln w="9525" cap="flat" cmpd="sng">
                <a:solidFill>
                  <a:srgbClr val="00A5B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0" name="Google Shape;170;gdff5488848_2_92"/>
              <p:cNvGrpSpPr/>
              <p:nvPr/>
            </p:nvGrpSpPr>
            <p:grpSpPr>
              <a:xfrm>
                <a:off x="665191" y="2875342"/>
                <a:ext cx="1108609" cy="1160855"/>
                <a:chOff x="665191" y="2875342"/>
                <a:chExt cx="1108609" cy="1160855"/>
              </a:xfrm>
            </p:grpSpPr>
            <p:sp>
              <p:nvSpPr>
                <p:cNvPr id="171" name="Google Shape;171;gdff5488848_2_92"/>
                <p:cNvSpPr/>
                <p:nvPr/>
              </p:nvSpPr>
              <p:spPr>
                <a:xfrm rot="-2700000">
                  <a:off x="827540" y="3089957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2" y="783456"/>
                        <a:pt x="0" y="608073"/>
                        <a:pt x="0" y="391728"/>
                      </a:cubicBezTo>
                      <a:cubicBezTo>
                        <a:pt x="0" y="175383"/>
                        <a:pt x="175382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gdff5488848_2_92"/>
                <p:cNvSpPr/>
                <p:nvPr/>
              </p:nvSpPr>
              <p:spPr>
                <a:xfrm>
                  <a:off x="827468" y="3085432"/>
                  <a:ext cx="783463" cy="783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2" extrusionOk="0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75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gdff5488848_2_92"/>
                <p:cNvSpPr/>
                <p:nvPr/>
              </p:nvSpPr>
              <p:spPr>
                <a:xfrm>
                  <a:off x="827468" y="3080670"/>
                  <a:ext cx="783463" cy="783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2" extrusionOk="0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471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gdff5488848_2_92"/>
                <p:cNvSpPr/>
                <p:nvPr/>
              </p:nvSpPr>
              <p:spPr>
                <a:xfrm rot="-2700000">
                  <a:off x="827542" y="3075701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5"/>
                        <a:pt x="391728" y="783455"/>
                      </a:cubicBezTo>
                      <a:cubicBezTo>
                        <a:pt x="175382" y="783455"/>
                        <a:pt x="0" y="608073"/>
                        <a:pt x="0" y="391728"/>
                      </a:cubicBezTo>
                      <a:cubicBezTo>
                        <a:pt x="0" y="175382"/>
                        <a:pt x="175382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745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gdff5488848_2_92"/>
                <p:cNvSpPr/>
                <p:nvPr/>
              </p:nvSpPr>
              <p:spPr>
                <a:xfrm rot="-2700000">
                  <a:off x="827558" y="3070963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2" y="783456"/>
                        <a:pt x="0" y="608073"/>
                        <a:pt x="0" y="391728"/>
                      </a:cubicBezTo>
                      <a:cubicBezTo>
                        <a:pt x="0" y="175382"/>
                        <a:pt x="175382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1059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gdff5488848_2_92"/>
                <p:cNvSpPr/>
                <p:nvPr/>
              </p:nvSpPr>
              <p:spPr>
                <a:xfrm>
                  <a:off x="827468" y="3066414"/>
                  <a:ext cx="783463" cy="78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3" extrusionOk="0">
                      <a:moveTo>
                        <a:pt x="783463" y="391731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1"/>
                      </a:cubicBezTo>
                      <a:close/>
                    </a:path>
                  </a:pathLst>
                </a:custGeom>
                <a:solidFill>
                  <a:srgbClr val="000000">
                    <a:alpha val="1373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gdff5488848_2_92"/>
                <p:cNvSpPr/>
                <p:nvPr/>
              </p:nvSpPr>
              <p:spPr>
                <a:xfrm>
                  <a:off x="827468" y="3061652"/>
                  <a:ext cx="783463" cy="78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3" extrusionOk="0">
                      <a:moveTo>
                        <a:pt x="783463" y="391731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1"/>
                      </a:cubicBezTo>
                      <a:close/>
                    </a:path>
                  </a:pathLst>
                </a:custGeom>
                <a:solidFill>
                  <a:srgbClr val="000000">
                    <a:alpha val="1569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gdff5488848_2_92"/>
                <p:cNvSpPr/>
                <p:nvPr/>
              </p:nvSpPr>
              <p:spPr>
                <a:xfrm rot="-2700000">
                  <a:off x="827560" y="3056707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2" y="783456"/>
                        <a:pt x="0" y="608073"/>
                        <a:pt x="0" y="391728"/>
                      </a:cubicBezTo>
                      <a:cubicBezTo>
                        <a:pt x="0" y="175383"/>
                        <a:pt x="175382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1843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gdff5488848_2_92"/>
                <p:cNvSpPr/>
                <p:nvPr/>
              </p:nvSpPr>
              <p:spPr>
                <a:xfrm rot="-2700000">
                  <a:off x="827553" y="3051948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2" y="783456"/>
                        <a:pt x="0" y="608073"/>
                        <a:pt x="0" y="391728"/>
                      </a:cubicBezTo>
                      <a:cubicBezTo>
                        <a:pt x="0" y="175383"/>
                        <a:pt x="175382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2157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gdff5488848_2_92"/>
                <p:cNvSpPr/>
                <p:nvPr/>
              </p:nvSpPr>
              <p:spPr>
                <a:xfrm>
                  <a:off x="827468" y="3047396"/>
                  <a:ext cx="783463" cy="78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3" extrusionOk="0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2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471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gdff5488848_2_92"/>
                <p:cNvSpPr/>
                <p:nvPr/>
              </p:nvSpPr>
              <p:spPr>
                <a:xfrm>
                  <a:off x="827468" y="3042633"/>
                  <a:ext cx="783463" cy="78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3" extrusionOk="0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2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6670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gdff5488848_2_92"/>
                <p:cNvSpPr/>
                <p:nvPr/>
              </p:nvSpPr>
              <p:spPr>
                <a:xfrm rot="-2700000">
                  <a:off x="827555" y="3037691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5"/>
                        <a:pt x="391728" y="783455"/>
                      </a:cubicBezTo>
                      <a:cubicBezTo>
                        <a:pt x="175382" y="783455"/>
                        <a:pt x="0" y="608073"/>
                        <a:pt x="0" y="391728"/>
                      </a:cubicBezTo>
                      <a:cubicBezTo>
                        <a:pt x="0" y="175382"/>
                        <a:pt x="175382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29409"/>
                  </a:srgbClr>
                </a:solidFill>
                <a:ln w="9525" cap="flat" cmpd="sng">
                  <a:solidFill>
                    <a:srgbClr val="00A5BB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3" name="Google Shape;183;gdff5488848_2_92"/>
              <p:cNvSpPr/>
              <p:nvPr/>
            </p:nvSpPr>
            <p:spPr>
              <a:xfrm rot="-2700000">
                <a:off x="827555" y="3037691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6" y="391728"/>
                    </a:moveTo>
                    <a:cubicBezTo>
                      <a:pt x="783456" y="608073"/>
                      <a:pt x="608073" y="783455"/>
                      <a:pt x="391728" y="783455"/>
                    </a:cubicBezTo>
                    <a:cubicBezTo>
                      <a:pt x="175382" y="783455"/>
                      <a:pt x="0" y="608073"/>
                      <a:pt x="0" y="391728"/>
                    </a:cubicBezTo>
                    <a:cubicBezTo>
                      <a:pt x="0" y="175382"/>
                      <a:pt x="175382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A5B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4" name="Google Shape;184;gdff5488848_2_92"/>
            <p:cNvCxnSpPr/>
            <p:nvPr/>
          </p:nvCxnSpPr>
          <p:spPr>
            <a:xfrm rot="10800000">
              <a:off x="9484023" y="2902188"/>
              <a:ext cx="0" cy="61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cxnSp>
          <p:nvCxnSpPr>
            <p:cNvPr id="185" name="Google Shape;185;gdff5488848_2_92"/>
            <p:cNvCxnSpPr/>
            <p:nvPr/>
          </p:nvCxnSpPr>
          <p:spPr>
            <a:xfrm rot="10800000">
              <a:off x="4880031" y="2933051"/>
              <a:ext cx="0" cy="61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86" name="Google Shape;186;gdff5488848_2_92"/>
            <p:cNvSpPr txBox="1"/>
            <p:nvPr/>
          </p:nvSpPr>
          <p:spPr>
            <a:xfrm>
              <a:off x="2200347" y="3566317"/>
              <a:ext cx="8061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3600" b="1" i="0" u="none" strike="noStrike" cap="none">
                <a:solidFill>
                  <a:srgbClr val="000000"/>
                </a:solidFill>
                <a:latin typeface="Oxanium"/>
                <a:ea typeface="Oxanium"/>
                <a:cs typeface="Oxanium"/>
                <a:sym typeface="Oxanium"/>
              </a:endParaRPr>
            </a:p>
          </p:txBody>
        </p:sp>
        <p:sp>
          <p:nvSpPr>
            <p:cNvPr id="166" name="Google Shape;166;gdff5488848_2_92"/>
            <p:cNvSpPr txBox="1"/>
            <p:nvPr/>
          </p:nvSpPr>
          <p:spPr>
            <a:xfrm>
              <a:off x="710733" y="5357931"/>
              <a:ext cx="3785100" cy="8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Exploratory Data Analysis </a:t>
              </a:r>
              <a:endParaRPr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gdff5488848_2_92"/>
            <p:cNvSpPr/>
            <p:nvPr/>
          </p:nvSpPr>
          <p:spPr>
            <a:xfrm>
              <a:off x="3744336" y="3733957"/>
              <a:ext cx="2298192" cy="299243"/>
            </a:xfrm>
            <a:custGeom>
              <a:avLst/>
              <a:gdLst/>
              <a:ahLst/>
              <a:cxnLst/>
              <a:rect l="l" t="t" r="r" b="b"/>
              <a:pathLst>
                <a:path w="2438400" h="317499" extrusionOk="0">
                  <a:moveTo>
                    <a:pt x="0" y="0"/>
                  </a:moveTo>
                  <a:lnTo>
                    <a:pt x="2438400" y="0"/>
                  </a:lnTo>
                  <a:lnTo>
                    <a:pt x="2438400" y="3175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0052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dff5488848_2_92"/>
            <p:cNvSpPr/>
            <p:nvPr/>
          </p:nvSpPr>
          <p:spPr>
            <a:xfrm>
              <a:off x="6039635" y="3733957"/>
              <a:ext cx="2298192" cy="299243"/>
            </a:xfrm>
            <a:custGeom>
              <a:avLst/>
              <a:gdLst/>
              <a:ahLst/>
              <a:cxnLst/>
              <a:rect l="l" t="t" r="r" b="b"/>
              <a:pathLst>
                <a:path w="2438400" h="317499" extrusionOk="0">
                  <a:moveTo>
                    <a:pt x="0" y="0"/>
                  </a:moveTo>
                  <a:lnTo>
                    <a:pt x="2438400" y="0"/>
                  </a:lnTo>
                  <a:lnTo>
                    <a:pt x="2438400" y="3175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00A5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dff5488848_2_92"/>
            <p:cNvSpPr/>
            <p:nvPr/>
          </p:nvSpPr>
          <p:spPr>
            <a:xfrm>
              <a:off x="8334934" y="3733967"/>
              <a:ext cx="1609344" cy="299243"/>
            </a:xfrm>
            <a:custGeom>
              <a:avLst/>
              <a:gdLst/>
              <a:ahLst/>
              <a:cxnLst/>
              <a:rect l="l" t="t" r="r" b="b"/>
              <a:pathLst>
                <a:path w="2438400" h="317499" extrusionOk="0">
                  <a:moveTo>
                    <a:pt x="0" y="0"/>
                  </a:moveTo>
                  <a:lnTo>
                    <a:pt x="2438400" y="0"/>
                  </a:lnTo>
                  <a:lnTo>
                    <a:pt x="2438400" y="3175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0052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dff5488848_2_92"/>
            <p:cNvSpPr/>
            <p:nvPr/>
          </p:nvSpPr>
          <p:spPr>
            <a:xfrm rot="-2687076">
              <a:off x="9002923" y="3405670"/>
              <a:ext cx="959677" cy="961489"/>
            </a:xfrm>
            <a:custGeom>
              <a:avLst/>
              <a:gdLst/>
              <a:ahLst/>
              <a:cxnLst/>
              <a:rect l="l" t="t" r="r" b="b"/>
              <a:pathLst>
                <a:path w="1020435" h="1020435" extrusionOk="0">
                  <a:moveTo>
                    <a:pt x="1020435" y="510218"/>
                  </a:moveTo>
                  <a:cubicBezTo>
                    <a:pt x="1020435" y="792003"/>
                    <a:pt x="792003" y="1020435"/>
                    <a:pt x="510218" y="1020435"/>
                  </a:cubicBezTo>
                  <a:cubicBezTo>
                    <a:pt x="228432" y="1020435"/>
                    <a:pt x="0" y="792003"/>
                    <a:pt x="0" y="510218"/>
                  </a:cubicBezTo>
                  <a:cubicBezTo>
                    <a:pt x="0" y="228432"/>
                    <a:pt x="228432" y="0"/>
                    <a:pt x="510218" y="0"/>
                  </a:cubicBezTo>
                  <a:cubicBezTo>
                    <a:pt x="792003" y="0"/>
                    <a:pt x="1020435" y="228432"/>
                    <a:pt x="1020435" y="510218"/>
                  </a:cubicBezTo>
                  <a:close/>
                </a:path>
              </a:pathLst>
            </a:custGeom>
            <a:solidFill>
              <a:srgbClr val="0052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gdff5488848_2_92"/>
            <p:cNvGrpSpPr/>
            <p:nvPr/>
          </p:nvGrpSpPr>
          <p:grpSpPr>
            <a:xfrm>
              <a:off x="8960935" y="3361634"/>
              <a:ext cx="1043532" cy="1092712"/>
              <a:chOff x="7980342" y="2875392"/>
              <a:chExt cx="1108608" cy="1160854"/>
            </a:xfrm>
          </p:grpSpPr>
          <p:sp>
            <p:nvSpPr>
              <p:cNvPr id="192" name="Google Shape;192;gdff5488848_2_92"/>
              <p:cNvSpPr/>
              <p:nvPr/>
            </p:nvSpPr>
            <p:spPr>
              <a:xfrm rot="-2700000">
                <a:off x="8142691" y="3090006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5" y="391728"/>
                    </a:moveTo>
                    <a:cubicBezTo>
                      <a:pt x="783455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5" y="175383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gdff5488848_2_92"/>
              <p:cNvSpPr/>
              <p:nvPr/>
            </p:nvSpPr>
            <p:spPr>
              <a:xfrm>
                <a:off x="8142668" y="3085432"/>
                <a:ext cx="783463" cy="783462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2" extrusionOk="0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7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gdff5488848_2_92"/>
              <p:cNvSpPr/>
              <p:nvPr/>
            </p:nvSpPr>
            <p:spPr>
              <a:xfrm>
                <a:off x="8142668" y="3080670"/>
                <a:ext cx="783463" cy="783462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2" extrusionOk="0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4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gdff5488848_2_92"/>
              <p:cNvSpPr/>
              <p:nvPr/>
            </p:nvSpPr>
            <p:spPr>
              <a:xfrm rot="-2700000">
                <a:off x="8142694" y="3075750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5" y="391728"/>
                    </a:moveTo>
                    <a:cubicBezTo>
                      <a:pt x="783455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5" y="175382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gdff5488848_2_92"/>
              <p:cNvSpPr/>
              <p:nvPr/>
            </p:nvSpPr>
            <p:spPr>
              <a:xfrm rot="-2700000">
                <a:off x="8142708" y="3071013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5" y="391728"/>
                    </a:moveTo>
                    <a:cubicBezTo>
                      <a:pt x="783455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5" y="175382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gdff5488848_2_92"/>
              <p:cNvSpPr/>
              <p:nvPr/>
            </p:nvSpPr>
            <p:spPr>
              <a:xfrm>
                <a:off x="8142668" y="3066414"/>
                <a:ext cx="783463" cy="783463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3" extrusionOk="0">
                    <a:moveTo>
                      <a:pt x="783463" y="391731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1"/>
                    </a:cubicBezTo>
                    <a:close/>
                  </a:path>
                </a:pathLst>
              </a:custGeom>
              <a:solidFill>
                <a:srgbClr val="000000">
                  <a:alpha val="13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gdff5488848_2_92"/>
              <p:cNvSpPr/>
              <p:nvPr/>
            </p:nvSpPr>
            <p:spPr>
              <a:xfrm>
                <a:off x="8142668" y="3061652"/>
                <a:ext cx="783463" cy="783463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3" extrusionOk="0">
                    <a:moveTo>
                      <a:pt x="783463" y="391731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1"/>
                    </a:cubicBezTo>
                    <a:close/>
                  </a:path>
                </a:pathLst>
              </a:custGeom>
              <a:solidFill>
                <a:srgbClr val="000000">
                  <a:alpha val="156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gdff5488848_2_92"/>
              <p:cNvSpPr/>
              <p:nvPr/>
            </p:nvSpPr>
            <p:spPr>
              <a:xfrm rot="-2700000">
                <a:off x="8142710" y="3056757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5" y="391728"/>
                    </a:moveTo>
                    <a:cubicBezTo>
                      <a:pt x="783455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5" y="175383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gdff5488848_2_92"/>
              <p:cNvSpPr/>
              <p:nvPr/>
            </p:nvSpPr>
            <p:spPr>
              <a:xfrm rot="-2700000">
                <a:off x="8142703" y="3051997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5" y="391728"/>
                    </a:moveTo>
                    <a:cubicBezTo>
                      <a:pt x="783455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5" y="175383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gdff5488848_2_92"/>
              <p:cNvSpPr/>
              <p:nvPr/>
            </p:nvSpPr>
            <p:spPr>
              <a:xfrm>
                <a:off x="8142668" y="3047396"/>
                <a:ext cx="783463" cy="783463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3" extrusionOk="0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2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4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gdff5488848_2_92"/>
              <p:cNvSpPr/>
              <p:nvPr/>
            </p:nvSpPr>
            <p:spPr>
              <a:xfrm>
                <a:off x="8142668" y="3042633"/>
                <a:ext cx="783463" cy="783463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3" extrusionOk="0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2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66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gdff5488848_2_92"/>
              <p:cNvSpPr/>
              <p:nvPr/>
            </p:nvSpPr>
            <p:spPr>
              <a:xfrm rot="-2700000">
                <a:off x="8142705" y="3037741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5" y="391728"/>
                    </a:moveTo>
                    <a:cubicBezTo>
                      <a:pt x="783455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5" y="175382"/>
                      <a:pt x="783455" y="391728"/>
                    </a:cubicBezTo>
                    <a:close/>
                  </a:path>
                </a:pathLst>
              </a:custGeom>
              <a:solidFill>
                <a:srgbClr val="000000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gdff5488848_2_92"/>
            <p:cNvSpPr/>
            <p:nvPr/>
          </p:nvSpPr>
          <p:spPr>
            <a:xfrm rot="-2687076">
              <a:off x="9114304" y="3516625"/>
              <a:ext cx="736807" cy="738198"/>
            </a:xfrm>
            <a:custGeom>
              <a:avLst/>
              <a:gdLst/>
              <a:ahLst/>
              <a:cxnLst/>
              <a:rect l="l" t="t" r="r" b="b"/>
              <a:pathLst>
                <a:path w="783455" h="783455" extrusionOk="0">
                  <a:moveTo>
                    <a:pt x="783455" y="391728"/>
                  </a:moveTo>
                  <a:cubicBezTo>
                    <a:pt x="783455" y="608073"/>
                    <a:pt x="608073" y="783455"/>
                    <a:pt x="391728" y="783455"/>
                  </a:cubicBezTo>
                  <a:cubicBezTo>
                    <a:pt x="175383" y="783455"/>
                    <a:pt x="0" y="608073"/>
                    <a:pt x="0" y="391728"/>
                  </a:cubicBezTo>
                  <a:cubicBezTo>
                    <a:pt x="0" y="175382"/>
                    <a:pt x="175383" y="0"/>
                    <a:pt x="391728" y="0"/>
                  </a:cubicBezTo>
                  <a:cubicBezTo>
                    <a:pt x="608073" y="0"/>
                    <a:pt x="783455" y="175382"/>
                    <a:pt x="783455" y="391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dff5488848_2_92"/>
            <p:cNvSpPr/>
            <p:nvPr/>
          </p:nvSpPr>
          <p:spPr>
            <a:xfrm rot="-2687076">
              <a:off x="4412356" y="3405640"/>
              <a:ext cx="959677" cy="961489"/>
            </a:xfrm>
            <a:custGeom>
              <a:avLst/>
              <a:gdLst/>
              <a:ahLst/>
              <a:cxnLst/>
              <a:rect l="l" t="t" r="r" b="b"/>
              <a:pathLst>
                <a:path w="1020435" h="1020435" extrusionOk="0">
                  <a:moveTo>
                    <a:pt x="1020435" y="510218"/>
                  </a:moveTo>
                  <a:cubicBezTo>
                    <a:pt x="1020435" y="792003"/>
                    <a:pt x="792003" y="1020435"/>
                    <a:pt x="510218" y="1020435"/>
                  </a:cubicBezTo>
                  <a:cubicBezTo>
                    <a:pt x="228432" y="1020435"/>
                    <a:pt x="0" y="792003"/>
                    <a:pt x="0" y="510218"/>
                  </a:cubicBezTo>
                  <a:cubicBezTo>
                    <a:pt x="0" y="228432"/>
                    <a:pt x="228432" y="0"/>
                    <a:pt x="510218" y="0"/>
                  </a:cubicBezTo>
                  <a:cubicBezTo>
                    <a:pt x="792003" y="0"/>
                    <a:pt x="1020435" y="228432"/>
                    <a:pt x="1020435" y="510218"/>
                  </a:cubicBezTo>
                  <a:close/>
                </a:path>
              </a:pathLst>
            </a:custGeom>
            <a:solidFill>
              <a:srgbClr val="0052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" name="Google Shape;206;gdff5488848_2_92"/>
            <p:cNvGrpSpPr/>
            <p:nvPr/>
          </p:nvGrpSpPr>
          <p:grpSpPr>
            <a:xfrm>
              <a:off x="4370433" y="3361603"/>
              <a:ext cx="1043533" cy="1092713"/>
              <a:chOff x="3103575" y="2875359"/>
              <a:chExt cx="1108608" cy="1160855"/>
            </a:xfrm>
          </p:grpSpPr>
          <p:sp>
            <p:nvSpPr>
              <p:cNvPr id="207" name="Google Shape;207;gdff5488848_2_92"/>
              <p:cNvSpPr/>
              <p:nvPr/>
            </p:nvSpPr>
            <p:spPr>
              <a:xfrm rot="-2700000">
                <a:off x="3265924" y="3089974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6" y="391728"/>
                    </a:moveTo>
                    <a:cubicBezTo>
                      <a:pt x="783456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6" y="175383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gdff5488848_2_92"/>
              <p:cNvSpPr/>
              <p:nvPr/>
            </p:nvSpPr>
            <p:spPr>
              <a:xfrm>
                <a:off x="3265868" y="3085432"/>
                <a:ext cx="783463" cy="783462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2" extrusionOk="0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7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gdff5488848_2_92"/>
              <p:cNvSpPr/>
              <p:nvPr/>
            </p:nvSpPr>
            <p:spPr>
              <a:xfrm>
                <a:off x="3265868" y="3080670"/>
                <a:ext cx="783463" cy="783462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2" extrusionOk="0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4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gdff5488848_2_92"/>
              <p:cNvSpPr/>
              <p:nvPr/>
            </p:nvSpPr>
            <p:spPr>
              <a:xfrm rot="-2700000">
                <a:off x="3265926" y="3075717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6" y="391728"/>
                    </a:moveTo>
                    <a:cubicBezTo>
                      <a:pt x="783456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gdff5488848_2_92"/>
              <p:cNvSpPr/>
              <p:nvPr/>
            </p:nvSpPr>
            <p:spPr>
              <a:xfrm rot="-2700000">
                <a:off x="3265941" y="3070980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6" y="391728"/>
                    </a:moveTo>
                    <a:cubicBezTo>
                      <a:pt x="783456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gdff5488848_2_92"/>
              <p:cNvSpPr/>
              <p:nvPr/>
            </p:nvSpPr>
            <p:spPr>
              <a:xfrm>
                <a:off x="3265868" y="3066414"/>
                <a:ext cx="783463" cy="783463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3" extrusionOk="0">
                    <a:moveTo>
                      <a:pt x="783463" y="391731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1"/>
                    </a:cubicBezTo>
                    <a:close/>
                  </a:path>
                </a:pathLst>
              </a:custGeom>
              <a:solidFill>
                <a:srgbClr val="000000">
                  <a:alpha val="13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gdff5488848_2_92"/>
              <p:cNvSpPr/>
              <p:nvPr/>
            </p:nvSpPr>
            <p:spPr>
              <a:xfrm>
                <a:off x="3265868" y="3061652"/>
                <a:ext cx="783463" cy="783463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3" extrusionOk="0">
                    <a:moveTo>
                      <a:pt x="783463" y="391731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1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1"/>
                    </a:cubicBezTo>
                    <a:close/>
                  </a:path>
                </a:pathLst>
              </a:custGeom>
              <a:solidFill>
                <a:srgbClr val="000000">
                  <a:alpha val="156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gdff5488848_2_92"/>
              <p:cNvSpPr/>
              <p:nvPr/>
            </p:nvSpPr>
            <p:spPr>
              <a:xfrm rot="-2700000">
                <a:off x="3265943" y="3056724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6" y="391728"/>
                    </a:moveTo>
                    <a:cubicBezTo>
                      <a:pt x="783456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6" y="175383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gdff5488848_2_92"/>
              <p:cNvSpPr/>
              <p:nvPr/>
            </p:nvSpPr>
            <p:spPr>
              <a:xfrm rot="-2700000">
                <a:off x="3265936" y="3051964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6" y="391728"/>
                    </a:moveTo>
                    <a:cubicBezTo>
                      <a:pt x="783456" y="608073"/>
                      <a:pt x="608073" y="783456"/>
                      <a:pt x="391728" y="783456"/>
                    </a:cubicBezTo>
                    <a:cubicBezTo>
                      <a:pt x="175383" y="783456"/>
                      <a:pt x="0" y="608073"/>
                      <a:pt x="0" y="391728"/>
                    </a:cubicBezTo>
                    <a:cubicBezTo>
                      <a:pt x="0" y="175383"/>
                      <a:pt x="175383" y="0"/>
                      <a:pt x="391728" y="0"/>
                    </a:cubicBezTo>
                    <a:cubicBezTo>
                      <a:pt x="608073" y="0"/>
                      <a:pt x="783456" y="175383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215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gdff5488848_2_92"/>
              <p:cNvSpPr/>
              <p:nvPr/>
            </p:nvSpPr>
            <p:spPr>
              <a:xfrm>
                <a:off x="3265868" y="3047396"/>
                <a:ext cx="783463" cy="783463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3" extrusionOk="0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2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4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gdff5488848_2_92"/>
              <p:cNvSpPr/>
              <p:nvPr/>
            </p:nvSpPr>
            <p:spPr>
              <a:xfrm>
                <a:off x="3265868" y="3042633"/>
                <a:ext cx="783463" cy="783463"/>
              </a:xfrm>
              <a:custGeom>
                <a:avLst/>
                <a:gdLst/>
                <a:ahLst/>
                <a:cxnLst/>
                <a:rect l="l" t="t" r="r" b="b"/>
                <a:pathLst>
                  <a:path w="783463" h="783463" extrusionOk="0">
                    <a:moveTo>
                      <a:pt x="783463" y="391732"/>
                    </a:moveTo>
                    <a:cubicBezTo>
                      <a:pt x="783463" y="608079"/>
                      <a:pt x="608079" y="783463"/>
                      <a:pt x="391732" y="783463"/>
                    </a:cubicBezTo>
                    <a:cubicBezTo>
                      <a:pt x="175384" y="783463"/>
                      <a:pt x="0" y="608079"/>
                      <a:pt x="0" y="391732"/>
                    </a:cubicBezTo>
                    <a:cubicBezTo>
                      <a:pt x="0" y="175384"/>
                      <a:pt x="175384" y="0"/>
                      <a:pt x="391732" y="0"/>
                    </a:cubicBezTo>
                    <a:cubicBezTo>
                      <a:pt x="608079" y="0"/>
                      <a:pt x="783463" y="175384"/>
                      <a:pt x="783463" y="391732"/>
                    </a:cubicBezTo>
                    <a:close/>
                  </a:path>
                </a:pathLst>
              </a:custGeom>
              <a:solidFill>
                <a:srgbClr val="000000">
                  <a:alpha val="2667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gdff5488848_2_92"/>
              <p:cNvSpPr/>
              <p:nvPr/>
            </p:nvSpPr>
            <p:spPr>
              <a:xfrm rot="-2700000">
                <a:off x="3265938" y="3037708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6" y="391728"/>
                    </a:moveTo>
                    <a:cubicBezTo>
                      <a:pt x="783456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000000">
                  <a:alpha val="294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9" name="Google Shape;219;gdff5488848_2_92"/>
            <p:cNvSpPr/>
            <p:nvPr/>
          </p:nvSpPr>
          <p:spPr>
            <a:xfrm rot="-2687076">
              <a:off x="4523738" y="3516594"/>
              <a:ext cx="736807" cy="738198"/>
            </a:xfrm>
            <a:custGeom>
              <a:avLst/>
              <a:gdLst/>
              <a:ahLst/>
              <a:cxnLst/>
              <a:rect l="l" t="t" r="r" b="b"/>
              <a:pathLst>
                <a:path w="783455" h="783455" extrusionOk="0">
                  <a:moveTo>
                    <a:pt x="783456" y="391728"/>
                  </a:moveTo>
                  <a:cubicBezTo>
                    <a:pt x="783456" y="608073"/>
                    <a:pt x="608073" y="783455"/>
                    <a:pt x="391728" y="783455"/>
                  </a:cubicBezTo>
                  <a:cubicBezTo>
                    <a:pt x="175383" y="783455"/>
                    <a:pt x="0" y="608073"/>
                    <a:pt x="0" y="391728"/>
                  </a:cubicBezTo>
                  <a:cubicBezTo>
                    <a:pt x="0" y="175382"/>
                    <a:pt x="175383" y="0"/>
                    <a:pt x="391728" y="0"/>
                  </a:cubicBezTo>
                  <a:cubicBezTo>
                    <a:pt x="608073" y="0"/>
                    <a:pt x="783456" y="175382"/>
                    <a:pt x="783456" y="391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dff5488848_2_92"/>
            <p:cNvSpPr/>
            <p:nvPr/>
          </p:nvSpPr>
          <p:spPr>
            <a:xfrm>
              <a:off x="3594903" y="3733957"/>
              <a:ext cx="299244" cy="299244"/>
            </a:xfrm>
            <a:custGeom>
              <a:avLst/>
              <a:gdLst/>
              <a:ahLst/>
              <a:cxnLst/>
              <a:rect l="l" t="t" r="r" b="b"/>
              <a:pathLst>
                <a:path w="317500" h="317500" extrusionOk="0">
                  <a:moveTo>
                    <a:pt x="317500" y="158750"/>
                  </a:moveTo>
                  <a:cubicBezTo>
                    <a:pt x="317500" y="246425"/>
                    <a:pt x="246425" y="317500"/>
                    <a:pt x="158750" y="317500"/>
                  </a:cubicBezTo>
                  <a:cubicBezTo>
                    <a:pt x="71075" y="317500"/>
                    <a:pt x="0" y="246425"/>
                    <a:pt x="0" y="158750"/>
                  </a:cubicBezTo>
                  <a:cubicBezTo>
                    <a:pt x="0" y="71075"/>
                    <a:pt x="71075" y="0"/>
                    <a:pt x="158750" y="0"/>
                  </a:cubicBezTo>
                  <a:cubicBezTo>
                    <a:pt x="246425" y="0"/>
                    <a:pt x="317500" y="71075"/>
                    <a:pt x="317500" y="1587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dff5488848_2_92"/>
            <p:cNvSpPr/>
            <p:nvPr/>
          </p:nvSpPr>
          <p:spPr>
            <a:xfrm rot="-485225">
              <a:off x="3670467" y="3809692"/>
              <a:ext cx="148028" cy="148028"/>
            </a:xfrm>
            <a:custGeom>
              <a:avLst/>
              <a:gdLst/>
              <a:ahLst/>
              <a:cxnLst/>
              <a:rect l="l" t="t" r="r" b="b"/>
              <a:pathLst>
                <a:path w="157165" h="157165" extrusionOk="0">
                  <a:moveTo>
                    <a:pt x="157166" y="78583"/>
                  </a:moveTo>
                  <a:cubicBezTo>
                    <a:pt x="157166" y="121983"/>
                    <a:pt x="121983" y="157166"/>
                    <a:pt x="78583" y="157166"/>
                  </a:cubicBezTo>
                  <a:cubicBezTo>
                    <a:pt x="35183" y="157166"/>
                    <a:pt x="0" y="121983"/>
                    <a:pt x="0" y="78583"/>
                  </a:cubicBezTo>
                  <a:cubicBezTo>
                    <a:pt x="0" y="35183"/>
                    <a:pt x="35183" y="0"/>
                    <a:pt x="78583" y="0"/>
                  </a:cubicBezTo>
                  <a:cubicBezTo>
                    <a:pt x="121983" y="0"/>
                    <a:pt x="157166" y="35183"/>
                    <a:pt x="157166" y="78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dff5488848_2_92"/>
            <p:cNvSpPr/>
            <p:nvPr/>
          </p:nvSpPr>
          <p:spPr>
            <a:xfrm>
              <a:off x="5890202" y="3733957"/>
              <a:ext cx="299244" cy="299244"/>
            </a:xfrm>
            <a:custGeom>
              <a:avLst/>
              <a:gdLst/>
              <a:ahLst/>
              <a:cxnLst/>
              <a:rect l="l" t="t" r="r" b="b"/>
              <a:pathLst>
                <a:path w="317500" h="317500" extrusionOk="0">
                  <a:moveTo>
                    <a:pt x="317500" y="158750"/>
                  </a:moveTo>
                  <a:cubicBezTo>
                    <a:pt x="317500" y="246425"/>
                    <a:pt x="246425" y="317500"/>
                    <a:pt x="158750" y="317500"/>
                  </a:cubicBezTo>
                  <a:cubicBezTo>
                    <a:pt x="71075" y="317500"/>
                    <a:pt x="0" y="246425"/>
                    <a:pt x="0" y="158750"/>
                  </a:cubicBezTo>
                  <a:cubicBezTo>
                    <a:pt x="0" y="71075"/>
                    <a:pt x="71075" y="0"/>
                    <a:pt x="158750" y="0"/>
                  </a:cubicBezTo>
                  <a:cubicBezTo>
                    <a:pt x="246425" y="0"/>
                    <a:pt x="317500" y="71075"/>
                    <a:pt x="317500" y="1587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dff5488848_2_92"/>
            <p:cNvSpPr/>
            <p:nvPr/>
          </p:nvSpPr>
          <p:spPr>
            <a:xfrm>
              <a:off x="8185500" y="3733957"/>
              <a:ext cx="299244" cy="299244"/>
            </a:xfrm>
            <a:custGeom>
              <a:avLst/>
              <a:gdLst/>
              <a:ahLst/>
              <a:cxnLst/>
              <a:rect l="l" t="t" r="r" b="b"/>
              <a:pathLst>
                <a:path w="317500" h="317500" extrusionOk="0">
                  <a:moveTo>
                    <a:pt x="317500" y="158750"/>
                  </a:moveTo>
                  <a:cubicBezTo>
                    <a:pt x="317500" y="246425"/>
                    <a:pt x="246425" y="317500"/>
                    <a:pt x="158750" y="317500"/>
                  </a:cubicBezTo>
                  <a:cubicBezTo>
                    <a:pt x="71075" y="317500"/>
                    <a:pt x="0" y="246425"/>
                    <a:pt x="0" y="158750"/>
                  </a:cubicBezTo>
                  <a:cubicBezTo>
                    <a:pt x="0" y="71075"/>
                    <a:pt x="71075" y="0"/>
                    <a:pt x="158750" y="0"/>
                  </a:cubicBezTo>
                  <a:cubicBezTo>
                    <a:pt x="246425" y="0"/>
                    <a:pt x="317500" y="71075"/>
                    <a:pt x="317500" y="15875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dff5488848_2_92"/>
            <p:cNvSpPr/>
            <p:nvPr/>
          </p:nvSpPr>
          <p:spPr>
            <a:xfrm rot="-549741">
              <a:off x="5965679" y="3809419"/>
              <a:ext cx="148051" cy="148051"/>
            </a:xfrm>
            <a:custGeom>
              <a:avLst/>
              <a:gdLst/>
              <a:ahLst/>
              <a:cxnLst/>
              <a:rect l="l" t="t" r="r" b="b"/>
              <a:pathLst>
                <a:path w="157164" h="157164" extrusionOk="0">
                  <a:moveTo>
                    <a:pt x="157165" y="78582"/>
                  </a:moveTo>
                  <a:cubicBezTo>
                    <a:pt x="157165" y="121982"/>
                    <a:pt x="121982" y="157165"/>
                    <a:pt x="78582" y="157165"/>
                  </a:cubicBezTo>
                  <a:cubicBezTo>
                    <a:pt x="35183" y="157165"/>
                    <a:pt x="0" y="121982"/>
                    <a:pt x="0" y="78582"/>
                  </a:cubicBezTo>
                  <a:cubicBezTo>
                    <a:pt x="0" y="35183"/>
                    <a:pt x="35183" y="0"/>
                    <a:pt x="78582" y="0"/>
                  </a:cubicBezTo>
                  <a:cubicBezTo>
                    <a:pt x="121982" y="0"/>
                    <a:pt x="157165" y="35183"/>
                    <a:pt x="157165" y="785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dff5488848_2_92"/>
            <p:cNvSpPr/>
            <p:nvPr/>
          </p:nvSpPr>
          <p:spPr>
            <a:xfrm rot="-549741">
              <a:off x="8261007" y="3809377"/>
              <a:ext cx="148051" cy="148051"/>
            </a:xfrm>
            <a:custGeom>
              <a:avLst/>
              <a:gdLst/>
              <a:ahLst/>
              <a:cxnLst/>
              <a:rect l="l" t="t" r="r" b="b"/>
              <a:pathLst>
                <a:path w="157164" h="157164" extrusionOk="0">
                  <a:moveTo>
                    <a:pt x="157165" y="78582"/>
                  </a:moveTo>
                  <a:cubicBezTo>
                    <a:pt x="157165" y="121982"/>
                    <a:pt x="121982" y="157165"/>
                    <a:pt x="78582" y="157165"/>
                  </a:cubicBezTo>
                  <a:cubicBezTo>
                    <a:pt x="35183" y="157165"/>
                    <a:pt x="0" y="121982"/>
                    <a:pt x="0" y="78582"/>
                  </a:cubicBezTo>
                  <a:cubicBezTo>
                    <a:pt x="0" y="35182"/>
                    <a:pt x="35183" y="0"/>
                    <a:pt x="78582" y="0"/>
                  </a:cubicBezTo>
                  <a:cubicBezTo>
                    <a:pt x="121982" y="0"/>
                    <a:pt x="157165" y="35182"/>
                    <a:pt x="157165" y="785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dff5488848_2_92"/>
            <p:cNvSpPr txBox="1"/>
            <p:nvPr/>
          </p:nvSpPr>
          <p:spPr>
            <a:xfrm>
              <a:off x="4489137" y="3553341"/>
              <a:ext cx="8061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Oxanium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gdff5488848_2_92"/>
            <p:cNvCxnSpPr>
              <a:stCxn id="228" idx="2"/>
            </p:cNvCxnSpPr>
            <p:nvPr/>
          </p:nvCxnSpPr>
          <p:spPr>
            <a:xfrm flipH="1">
              <a:off x="7169467" y="4226317"/>
              <a:ext cx="18000" cy="113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29" name="Google Shape;229;gdff5488848_2_92"/>
            <p:cNvSpPr txBox="1"/>
            <p:nvPr/>
          </p:nvSpPr>
          <p:spPr>
            <a:xfrm>
              <a:off x="9079721" y="3577980"/>
              <a:ext cx="8061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Oxanium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dff5488848_2_92"/>
            <p:cNvSpPr txBox="1"/>
            <p:nvPr/>
          </p:nvSpPr>
          <p:spPr>
            <a:xfrm>
              <a:off x="2950225" y="1990777"/>
              <a:ext cx="3859500" cy="80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gdff5488848_2_92"/>
            <p:cNvSpPr txBox="1"/>
            <p:nvPr/>
          </p:nvSpPr>
          <p:spPr>
            <a:xfrm>
              <a:off x="7806888" y="1987358"/>
              <a:ext cx="3354300" cy="8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Oxanium"/>
                  <a:ea typeface="Oxanium"/>
                  <a:cs typeface="Oxanium"/>
                  <a:sym typeface="Oxanium"/>
                </a:rPr>
                <a:t>Generating Model and Explainability</a:t>
              </a:r>
              <a:r>
                <a:rPr lang="en-US" sz="1900" b="1" i="0" u="none" strike="noStrike" cap="none">
                  <a:solidFill>
                    <a:srgbClr val="000000"/>
                  </a:solidFill>
                  <a:latin typeface="Oxanium"/>
                  <a:ea typeface="Oxanium"/>
                  <a:cs typeface="Oxanium"/>
                  <a:sym typeface="Oxanium"/>
                </a:rPr>
                <a:t> </a:t>
              </a:r>
              <a:endParaRPr sz="17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gdff5488848_2_92"/>
            <p:cNvSpPr/>
            <p:nvPr/>
          </p:nvSpPr>
          <p:spPr>
            <a:xfrm rot="10800000">
              <a:off x="2681700" y="4332663"/>
              <a:ext cx="4593600" cy="6600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96429"/>
              </a:avLst>
            </a:prstGeom>
            <a:solidFill>
              <a:srgbClr val="00A5B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gdff5488848_2_92"/>
            <p:cNvSpPr txBox="1"/>
            <p:nvPr/>
          </p:nvSpPr>
          <p:spPr>
            <a:xfrm>
              <a:off x="4213608" y="4470817"/>
              <a:ext cx="17112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i="1">
                  <a:latin typeface="Roboto"/>
                  <a:ea typeface="Roboto"/>
                  <a:cs typeface="Roboto"/>
                  <a:sym typeface="Roboto"/>
                </a:rPr>
                <a:t>Iteration</a:t>
              </a:r>
              <a:endParaRPr sz="17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" name="Google Shape;234;gdff5488848_2_92"/>
            <p:cNvGrpSpPr/>
            <p:nvPr/>
          </p:nvGrpSpPr>
          <p:grpSpPr>
            <a:xfrm>
              <a:off x="6507966" y="3203799"/>
              <a:ext cx="1359158" cy="1359158"/>
              <a:chOff x="5374404" y="2707711"/>
              <a:chExt cx="1443916" cy="1443916"/>
            </a:xfrm>
          </p:grpSpPr>
          <p:sp>
            <p:nvSpPr>
              <p:cNvPr id="235" name="Google Shape;235;gdff5488848_2_92"/>
              <p:cNvSpPr/>
              <p:nvPr/>
            </p:nvSpPr>
            <p:spPr>
              <a:xfrm rot="-2700000">
                <a:off x="5585860" y="2919168"/>
                <a:ext cx="1021002" cy="1021002"/>
              </a:xfrm>
              <a:custGeom>
                <a:avLst/>
                <a:gdLst/>
                <a:ahLst/>
                <a:cxnLst/>
                <a:rect l="l" t="t" r="r" b="b"/>
                <a:pathLst>
                  <a:path w="1020435" h="1020435" extrusionOk="0">
                    <a:moveTo>
                      <a:pt x="1020435" y="510218"/>
                    </a:moveTo>
                    <a:cubicBezTo>
                      <a:pt x="1020435" y="792003"/>
                      <a:pt x="792003" y="1020435"/>
                      <a:pt x="510218" y="1020435"/>
                    </a:cubicBezTo>
                    <a:cubicBezTo>
                      <a:pt x="228432" y="1020435"/>
                      <a:pt x="0" y="792003"/>
                      <a:pt x="0" y="510218"/>
                    </a:cubicBezTo>
                    <a:cubicBezTo>
                      <a:pt x="0" y="228432"/>
                      <a:pt x="228432" y="0"/>
                      <a:pt x="510218" y="0"/>
                    </a:cubicBezTo>
                    <a:cubicBezTo>
                      <a:pt x="792003" y="0"/>
                      <a:pt x="1020435" y="228432"/>
                      <a:pt x="1020435" y="510218"/>
                    </a:cubicBezTo>
                    <a:close/>
                  </a:path>
                </a:pathLst>
              </a:custGeom>
              <a:solidFill>
                <a:srgbClr val="00A5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6" name="Google Shape;236;gdff5488848_2_92"/>
              <p:cNvGrpSpPr/>
              <p:nvPr/>
            </p:nvGrpSpPr>
            <p:grpSpPr>
              <a:xfrm>
                <a:off x="5541958" y="2875375"/>
                <a:ext cx="1108609" cy="1160855"/>
                <a:chOff x="5541958" y="2875375"/>
                <a:chExt cx="1108609" cy="1160855"/>
              </a:xfrm>
            </p:grpSpPr>
            <p:sp>
              <p:nvSpPr>
                <p:cNvPr id="237" name="Google Shape;237;gdff5488848_2_92"/>
                <p:cNvSpPr/>
                <p:nvPr/>
              </p:nvSpPr>
              <p:spPr>
                <a:xfrm rot="-2700000">
                  <a:off x="5704307" y="3089990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3" y="783456"/>
                        <a:pt x="0" y="608073"/>
                        <a:pt x="0" y="391728"/>
                      </a:cubicBezTo>
                      <a:cubicBezTo>
                        <a:pt x="0" y="175383"/>
                        <a:pt x="175383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gdff5488848_2_92"/>
                <p:cNvSpPr/>
                <p:nvPr/>
              </p:nvSpPr>
              <p:spPr>
                <a:xfrm>
                  <a:off x="5704268" y="3085432"/>
                  <a:ext cx="783463" cy="783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2" extrusionOk="0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7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gdff5488848_2_92"/>
                <p:cNvSpPr/>
                <p:nvPr/>
              </p:nvSpPr>
              <p:spPr>
                <a:xfrm>
                  <a:off x="5704268" y="3080670"/>
                  <a:ext cx="783463" cy="783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2" extrusionOk="0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47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gdff5488848_2_92"/>
                <p:cNvSpPr/>
                <p:nvPr/>
              </p:nvSpPr>
              <p:spPr>
                <a:xfrm rot="-2700000">
                  <a:off x="5704309" y="3075734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5"/>
                        <a:pt x="391728" y="783455"/>
                      </a:cubicBezTo>
                      <a:cubicBezTo>
                        <a:pt x="175383" y="783455"/>
                        <a:pt x="0" y="608073"/>
                        <a:pt x="0" y="391728"/>
                      </a:cubicBezTo>
                      <a:cubicBezTo>
                        <a:pt x="0" y="175382"/>
                        <a:pt x="175383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74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gdff5488848_2_92"/>
                <p:cNvSpPr/>
                <p:nvPr/>
              </p:nvSpPr>
              <p:spPr>
                <a:xfrm rot="-2700000">
                  <a:off x="5704325" y="3070997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3" y="783456"/>
                        <a:pt x="0" y="608073"/>
                        <a:pt x="0" y="391728"/>
                      </a:cubicBezTo>
                      <a:cubicBezTo>
                        <a:pt x="0" y="175382"/>
                        <a:pt x="175383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10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gdff5488848_2_92"/>
                <p:cNvSpPr/>
                <p:nvPr/>
              </p:nvSpPr>
              <p:spPr>
                <a:xfrm>
                  <a:off x="5704268" y="3066414"/>
                  <a:ext cx="783463" cy="78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3" extrusionOk="0">
                      <a:moveTo>
                        <a:pt x="783463" y="391731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1"/>
                      </a:cubicBezTo>
                      <a:close/>
                    </a:path>
                  </a:pathLst>
                </a:custGeom>
                <a:solidFill>
                  <a:srgbClr val="000000">
                    <a:alpha val="137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gdff5488848_2_92"/>
                <p:cNvSpPr/>
                <p:nvPr/>
              </p:nvSpPr>
              <p:spPr>
                <a:xfrm>
                  <a:off x="5704268" y="3061652"/>
                  <a:ext cx="783463" cy="78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3" extrusionOk="0">
                      <a:moveTo>
                        <a:pt x="783463" y="391731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1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1"/>
                      </a:cubicBezTo>
                      <a:close/>
                    </a:path>
                  </a:pathLst>
                </a:custGeom>
                <a:solidFill>
                  <a:srgbClr val="000000">
                    <a:alpha val="156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gdff5488848_2_92"/>
                <p:cNvSpPr/>
                <p:nvPr/>
              </p:nvSpPr>
              <p:spPr>
                <a:xfrm rot="-2700000">
                  <a:off x="5704327" y="3056740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3" y="783456"/>
                        <a:pt x="0" y="608073"/>
                        <a:pt x="0" y="391728"/>
                      </a:cubicBezTo>
                      <a:cubicBezTo>
                        <a:pt x="0" y="175383"/>
                        <a:pt x="175383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184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gdff5488848_2_92"/>
                <p:cNvSpPr/>
                <p:nvPr/>
              </p:nvSpPr>
              <p:spPr>
                <a:xfrm rot="-2700000">
                  <a:off x="5704320" y="3051981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6"/>
                        <a:pt x="391728" y="783456"/>
                      </a:cubicBezTo>
                      <a:cubicBezTo>
                        <a:pt x="175383" y="783456"/>
                        <a:pt x="0" y="608073"/>
                        <a:pt x="0" y="391728"/>
                      </a:cubicBezTo>
                      <a:cubicBezTo>
                        <a:pt x="0" y="175383"/>
                        <a:pt x="175383" y="0"/>
                        <a:pt x="391728" y="0"/>
                      </a:cubicBezTo>
                      <a:cubicBezTo>
                        <a:pt x="608073" y="0"/>
                        <a:pt x="783456" y="175383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215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gdff5488848_2_92"/>
                <p:cNvSpPr/>
                <p:nvPr/>
              </p:nvSpPr>
              <p:spPr>
                <a:xfrm>
                  <a:off x="5704268" y="3047396"/>
                  <a:ext cx="783463" cy="78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3" extrusionOk="0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2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47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gdff5488848_2_92"/>
                <p:cNvSpPr/>
                <p:nvPr/>
              </p:nvSpPr>
              <p:spPr>
                <a:xfrm>
                  <a:off x="5704268" y="3042633"/>
                  <a:ext cx="783463" cy="78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63" h="783463" extrusionOk="0">
                      <a:moveTo>
                        <a:pt x="783463" y="391732"/>
                      </a:moveTo>
                      <a:cubicBezTo>
                        <a:pt x="783463" y="608079"/>
                        <a:pt x="608079" y="783463"/>
                        <a:pt x="391732" y="783463"/>
                      </a:cubicBezTo>
                      <a:cubicBezTo>
                        <a:pt x="175384" y="783463"/>
                        <a:pt x="0" y="608079"/>
                        <a:pt x="0" y="391732"/>
                      </a:cubicBezTo>
                      <a:cubicBezTo>
                        <a:pt x="0" y="175384"/>
                        <a:pt x="175384" y="0"/>
                        <a:pt x="391732" y="0"/>
                      </a:cubicBezTo>
                      <a:cubicBezTo>
                        <a:pt x="608079" y="0"/>
                        <a:pt x="783463" y="175384"/>
                        <a:pt x="783463" y="391732"/>
                      </a:cubicBezTo>
                      <a:close/>
                    </a:path>
                  </a:pathLst>
                </a:custGeom>
                <a:solidFill>
                  <a:srgbClr val="000000">
                    <a:alpha val="2667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gdff5488848_2_92"/>
                <p:cNvSpPr/>
                <p:nvPr/>
              </p:nvSpPr>
              <p:spPr>
                <a:xfrm rot="-2700000">
                  <a:off x="5704322" y="3037724"/>
                  <a:ext cx="783891" cy="783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455" h="783455" extrusionOk="0">
                      <a:moveTo>
                        <a:pt x="783456" y="391728"/>
                      </a:moveTo>
                      <a:cubicBezTo>
                        <a:pt x="783456" y="608073"/>
                        <a:pt x="608073" y="783455"/>
                        <a:pt x="391728" y="783455"/>
                      </a:cubicBezTo>
                      <a:cubicBezTo>
                        <a:pt x="175383" y="783455"/>
                        <a:pt x="0" y="608073"/>
                        <a:pt x="0" y="391728"/>
                      </a:cubicBezTo>
                      <a:cubicBezTo>
                        <a:pt x="0" y="175382"/>
                        <a:pt x="175383" y="0"/>
                        <a:pt x="391728" y="0"/>
                      </a:cubicBezTo>
                      <a:cubicBezTo>
                        <a:pt x="608073" y="0"/>
                        <a:pt x="783456" y="175382"/>
                        <a:pt x="783456" y="391728"/>
                      </a:cubicBezTo>
                      <a:close/>
                    </a:path>
                  </a:pathLst>
                </a:custGeom>
                <a:solidFill>
                  <a:srgbClr val="000000">
                    <a:alpha val="2940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9" name="Google Shape;249;gdff5488848_2_92"/>
              <p:cNvSpPr/>
              <p:nvPr/>
            </p:nvSpPr>
            <p:spPr>
              <a:xfrm rot="-2700000">
                <a:off x="5704322" y="3037724"/>
                <a:ext cx="783891" cy="783891"/>
              </a:xfrm>
              <a:custGeom>
                <a:avLst/>
                <a:gdLst/>
                <a:ahLst/>
                <a:cxnLst/>
                <a:rect l="l" t="t" r="r" b="b"/>
                <a:pathLst>
                  <a:path w="783455" h="783455" extrusionOk="0">
                    <a:moveTo>
                      <a:pt x="783456" y="391728"/>
                    </a:moveTo>
                    <a:cubicBezTo>
                      <a:pt x="783456" y="608073"/>
                      <a:pt x="608073" y="783455"/>
                      <a:pt x="391728" y="783455"/>
                    </a:cubicBezTo>
                    <a:cubicBezTo>
                      <a:pt x="175383" y="783455"/>
                      <a:pt x="0" y="608073"/>
                      <a:pt x="0" y="391728"/>
                    </a:cubicBezTo>
                    <a:cubicBezTo>
                      <a:pt x="0" y="175382"/>
                      <a:pt x="175383" y="0"/>
                      <a:pt x="391728" y="0"/>
                    </a:cubicBezTo>
                    <a:cubicBezTo>
                      <a:pt x="608073" y="0"/>
                      <a:pt x="783456" y="175382"/>
                      <a:pt x="783456" y="3917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gdff5488848_2_92"/>
            <p:cNvSpPr txBox="1"/>
            <p:nvPr/>
          </p:nvSpPr>
          <p:spPr>
            <a:xfrm>
              <a:off x="6784417" y="3566317"/>
              <a:ext cx="806100" cy="6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Oxanium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dff5488848_2_92"/>
            <p:cNvSpPr txBox="1"/>
            <p:nvPr/>
          </p:nvSpPr>
          <p:spPr>
            <a:xfrm>
              <a:off x="5954825" y="5357925"/>
              <a:ext cx="2546700" cy="61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Modeling Process</a:t>
              </a:r>
              <a:endParaRPr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21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gdff5488848_2_92"/>
            <p:cNvSpPr txBox="1"/>
            <p:nvPr/>
          </p:nvSpPr>
          <p:spPr>
            <a:xfrm>
              <a:off x="3000875" y="2327102"/>
              <a:ext cx="3785100" cy="54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Oxanium"/>
                  <a:ea typeface="Oxanium"/>
                  <a:cs typeface="Oxanium"/>
                  <a:sym typeface="Oxanium"/>
                </a:rPr>
                <a:t>Feature Engineering Process</a:t>
              </a:r>
              <a:endParaRPr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2" name="Google Shape;252;gdff5488848_2_92"/>
          <p:cNvSpPr txBox="1"/>
          <p:nvPr/>
        </p:nvSpPr>
        <p:spPr>
          <a:xfrm>
            <a:off x="656240" y="1472226"/>
            <a:ext cx="887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•We used an iterative process,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pipeline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build an accurate and predictive model.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0a021687f_0_269"/>
          <p:cNvSpPr txBox="1">
            <a:spLocks noGrp="1"/>
          </p:cNvSpPr>
          <p:nvPr>
            <p:ph type="title"/>
          </p:nvPr>
        </p:nvSpPr>
        <p:spPr>
          <a:xfrm>
            <a:off x="122575" y="0"/>
            <a:ext cx="117183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Perform Exploratory Data Analysis</a:t>
            </a:r>
            <a:endParaRPr/>
          </a:p>
        </p:txBody>
      </p:sp>
      <p:grpSp>
        <p:nvGrpSpPr>
          <p:cNvPr id="258" name="Google Shape;258;ge0a021687f_0_269"/>
          <p:cNvGrpSpPr/>
          <p:nvPr/>
        </p:nvGrpSpPr>
        <p:grpSpPr>
          <a:xfrm>
            <a:off x="409695" y="3315283"/>
            <a:ext cx="2500022" cy="2441940"/>
            <a:chOff x="3523451" y="1958838"/>
            <a:chExt cx="4103106" cy="4752706"/>
          </a:xfrm>
        </p:grpSpPr>
        <p:pic>
          <p:nvPicPr>
            <p:cNvPr id="259" name="Google Shape;259;ge0a021687f_0_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23451" y="2675946"/>
              <a:ext cx="4103097" cy="403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ge0a021687f_0_269"/>
            <p:cNvSpPr txBox="1"/>
            <p:nvPr/>
          </p:nvSpPr>
          <p:spPr>
            <a:xfrm>
              <a:off x="3523457" y="1958838"/>
              <a:ext cx="4103100" cy="7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Roboto"/>
                  <a:ea typeface="Roboto"/>
                  <a:cs typeface="Roboto"/>
                  <a:sym typeface="Roboto"/>
                </a:rPr>
                <a:t>Eaglebine TrueTemp vs BHT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1" name="Google Shape;261;ge0a021687f_0_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5925" y="3746363"/>
            <a:ext cx="2603909" cy="24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e0a021687f_0_269"/>
          <p:cNvSpPr txBox="1"/>
          <p:nvPr/>
        </p:nvSpPr>
        <p:spPr>
          <a:xfrm>
            <a:off x="8822800" y="3315263"/>
            <a:ext cx="273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Duvernay TrueTemp vs BHT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e0a021687f_0_269"/>
          <p:cNvSpPr txBox="1"/>
          <p:nvPr/>
        </p:nvSpPr>
        <p:spPr>
          <a:xfrm>
            <a:off x="9210785" y="6035313"/>
            <a:ext cx="20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Pearson Correlation=0.75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e0a021687f_0_269"/>
          <p:cNvSpPr txBox="1"/>
          <p:nvPr/>
        </p:nvSpPr>
        <p:spPr>
          <a:xfrm>
            <a:off x="709775" y="5757225"/>
            <a:ext cx="20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Pearson Correlation=0.84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e0a021687f_0_269"/>
          <p:cNvSpPr/>
          <p:nvPr/>
        </p:nvSpPr>
        <p:spPr>
          <a:xfrm>
            <a:off x="5050288" y="3342588"/>
            <a:ext cx="2964600" cy="2625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e0a021687f_0_269"/>
          <p:cNvSpPr/>
          <p:nvPr/>
        </p:nvSpPr>
        <p:spPr>
          <a:xfrm>
            <a:off x="3910525" y="3342600"/>
            <a:ext cx="2964600" cy="26253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e0a021687f_0_269"/>
          <p:cNvSpPr txBox="1"/>
          <p:nvPr/>
        </p:nvSpPr>
        <p:spPr>
          <a:xfrm>
            <a:off x="5188638" y="4024200"/>
            <a:ext cx="1452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Calibri"/>
                <a:ea typeface="Calibri"/>
                <a:cs typeface="Calibri"/>
                <a:sym typeface="Calibri"/>
              </a:rPr>
              <a:t>Measured Temperature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Calibri"/>
                <a:ea typeface="Calibri"/>
                <a:cs typeface="Calibri"/>
                <a:sym typeface="Calibri"/>
              </a:rPr>
              <a:t>Subsea - Depth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Calibri"/>
                <a:ea typeface="Calibri"/>
                <a:cs typeface="Calibri"/>
                <a:sym typeface="Calibri"/>
              </a:rPr>
              <a:t>Latitude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e0a021687f_0_269"/>
          <p:cNvSpPr txBox="1"/>
          <p:nvPr/>
        </p:nvSpPr>
        <p:spPr>
          <a:xfrm>
            <a:off x="6697788" y="4706050"/>
            <a:ext cx="145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Calibri"/>
                <a:ea typeface="Calibri"/>
                <a:cs typeface="Calibri"/>
                <a:sym typeface="Calibri"/>
              </a:rPr>
              <a:t>Test Type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e0a021687f_0_269"/>
          <p:cNvSpPr txBox="1"/>
          <p:nvPr/>
        </p:nvSpPr>
        <p:spPr>
          <a:xfrm>
            <a:off x="3793188" y="4584725"/>
            <a:ext cx="145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Calibri"/>
                <a:ea typeface="Calibri"/>
                <a:cs typeface="Calibri"/>
                <a:sym typeface="Calibri"/>
              </a:rPr>
              <a:t>TSC or ORT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e0a021687f_0_269"/>
          <p:cNvSpPr txBox="1"/>
          <p:nvPr/>
        </p:nvSpPr>
        <p:spPr>
          <a:xfrm>
            <a:off x="4149350" y="2911500"/>
            <a:ext cx="160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Eaglebine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1" name="Google Shape;271;ge0a021687f_0_269"/>
          <p:cNvSpPr txBox="1"/>
          <p:nvPr/>
        </p:nvSpPr>
        <p:spPr>
          <a:xfrm>
            <a:off x="5993550" y="2911500"/>
            <a:ext cx="152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Duvernay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2" name="Google Shape;272;ge0a021687f_0_269"/>
          <p:cNvSpPr txBox="1"/>
          <p:nvPr/>
        </p:nvSpPr>
        <p:spPr>
          <a:xfrm>
            <a:off x="878400" y="1073100"/>
            <a:ext cx="10072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Examine the information we were provided for strong correlations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Four promising features were found, common to both basins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Important features specific to individual basins were also discovered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>
            <a:spLocks noGrp="1"/>
          </p:cNvSpPr>
          <p:nvPr>
            <p:ph type="title"/>
          </p:nvPr>
        </p:nvSpPr>
        <p:spPr>
          <a:xfrm>
            <a:off x="115500" y="92275"/>
            <a:ext cx="114324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/>
              <a:t>Feature Engineering and Outlier Reduction</a:t>
            </a:r>
            <a:endParaRPr sz="4000" b="1"/>
          </a:p>
        </p:txBody>
      </p:sp>
      <p:sp>
        <p:nvSpPr>
          <p:cNvPr id="278" name="Google Shape;278;p6"/>
          <p:cNvSpPr txBox="1"/>
          <p:nvPr/>
        </p:nvSpPr>
        <p:spPr>
          <a:xfrm>
            <a:off x="415175" y="984175"/>
            <a:ext cx="10517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Outlier treatment enhanced model accuracy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Grouped wells into 500 meter sub-sea-level depth ranges and looked for wells in ranges that were too cold or too hot with comparable wells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175" y="2477000"/>
            <a:ext cx="5481650" cy="403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"/>
          <p:cNvSpPr txBox="1">
            <a:spLocks noGrp="1"/>
          </p:cNvSpPr>
          <p:nvPr>
            <p:ph type="title"/>
          </p:nvPr>
        </p:nvSpPr>
        <p:spPr>
          <a:xfrm>
            <a:off x="315375" y="103725"/>
            <a:ext cx="83823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/>
              <a:t>Modeling PerformanceSummary </a:t>
            </a:r>
            <a:endParaRPr sz="4000" b="1"/>
          </a:p>
        </p:txBody>
      </p:sp>
      <p:sp>
        <p:nvSpPr>
          <p:cNvPr id="285" name="Google Shape;285;p7"/>
          <p:cNvSpPr txBox="1">
            <a:spLocks noGrp="1"/>
          </p:cNvSpPr>
          <p:nvPr>
            <p:ph type="body" idx="1"/>
          </p:nvPr>
        </p:nvSpPr>
        <p:spPr>
          <a:xfrm>
            <a:off x="423025" y="1253400"/>
            <a:ext cx="1080210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The best performing model scored 3.65 MAE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Applying Gradient Boosting Regressor to the Duvernay and Eaglebine dataset separately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500" y="2188500"/>
            <a:ext cx="7777149" cy="41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1393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/>
              <a:t>Comparing Geothermal Potential Between Basins</a:t>
            </a:r>
            <a:endParaRPr sz="4000" b="1"/>
          </a:p>
        </p:txBody>
      </p:sp>
      <p:sp>
        <p:nvSpPr>
          <p:cNvPr id="292" name="Google Shape;292;p8"/>
          <p:cNvSpPr txBox="1">
            <a:spLocks noGrp="1"/>
          </p:cNvSpPr>
          <p:nvPr>
            <p:ph type="body" idx="1"/>
          </p:nvPr>
        </p:nvSpPr>
        <p:spPr>
          <a:xfrm>
            <a:off x="1334838" y="817463"/>
            <a:ext cx="32922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>
                <a:solidFill>
                  <a:schemeClr val="accent1"/>
                </a:solidFill>
              </a:rPr>
              <a:t>Duvernay Play, Alberta, Canada</a:t>
            </a:r>
            <a:endParaRPr sz="1729" b="1">
              <a:solidFill>
                <a:schemeClr val="accent1"/>
              </a:solidFill>
            </a:endParaRPr>
          </a:p>
        </p:txBody>
      </p:sp>
      <p:pic>
        <p:nvPicPr>
          <p:cNvPr id="293" name="Google Shape;2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950" y="1089400"/>
            <a:ext cx="4825051" cy="362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319" y="1061200"/>
            <a:ext cx="3575731" cy="3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8"/>
          <p:cNvSpPr txBox="1">
            <a:spLocks noGrp="1"/>
          </p:cNvSpPr>
          <p:nvPr>
            <p:ph type="body" idx="1"/>
          </p:nvPr>
        </p:nvSpPr>
        <p:spPr>
          <a:xfrm>
            <a:off x="7226625" y="817475"/>
            <a:ext cx="26937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>
                <a:solidFill>
                  <a:schemeClr val="accent2"/>
                </a:solidFill>
              </a:rPr>
              <a:t>Eaglebine Play, Texas, US</a:t>
            </a:r>
            <a:endParaRPr sz="1729" b="1">
              <a:solidFill>
                <a:schemeClr val="accent2"/>
              </a:solidFill>
            </a:endParaRPr>
          </a:p>
        </p:txBody>
      </p:sp>
      <p:sp>
        <p:nvSpPr>
          <p:cNvPr id="296" name="Google Shape;296;p8"/>
          <p:cNvSpPr txBox="1">
            <a:spLocks noGrp="1"/>
          </p:cNvSpPr>
          <p:nvPr>
            <p:ph type="body" idx="1"/>
          </p:nvPr>
        </p:nvSpPr>
        <p:spPr>
          <a:xfrm>
            <a:off x="276575" y="4753450"/>
            <a:ext cx="59253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729" b="1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/>
              <a:t>Type of System: </a:t>
            </a:r>
            <a:r>
              <a:rPr lang="en-US" sz="1729"/>
              <a:t>low-temperature, sedimentary</a:t>
            </a:r>
            <a:endParaRPr sz="1729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729" b="1"/>
              <a:t>Av. Thermal Gradient : </a:t>
            </a:r>
            <a:r>
              <a:rPr lang="en-US" sz="1729"/>
              <a:t>31.6 </a:t>
            </a:r>
            <a:r>
              <a:rPr lang="en-US" sz="1500" baseline="300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C/km</a:t>
            </a:r>
            <a:endParaRPr sz="21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729" b="1"/>
              <a:t>Av. Temperature: </a:t>
            </a:r>
            <a:r>
              <a:rPr lang="en-US" sz="1729"/>
              <a:t>61.1 </a:t>
            </a:r>
            <a:r>
              <a:rPr lang="en-US" sz="1500" baseline="300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C @2km</a:t>
            </a:r>
            <a:endParaRPr sz="1729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729" b="1"/>
              <a:t>Av. Formation Gross Thickness: </a:t>
            </a:r>
            <a:r>
              <a:rPr lang="en-US" sz="1729"/>
              <a:t>380m </a:t>
            </a:r>
            <a:r>
              <a:rPr lang="en-US" sz="1430"/>
              <a:t>(Beaverhill lk., Elk pnt. G.)</a:t>
            </a:r>
            <a:endParaRPr sz="14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/>
              <a:t>Av. Elevation: </a:t>
            </a:r>
            <a:r>
              <a:rPr lang="en-US" sz="1729"/>
              <a:t>1,020 m </a:t>
            </a:r>
            <a:r>
              <a:rPr lang="en-US" sz="1430"/>
              <a:t>(Wabamun G.)</a:t>
            </a:r>
            <a:endParaRPr sz="14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4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729"/>
              <a:t> </a:t>
            </a:r>
            <a:endParaRPr sz="1729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/>
              <a:t>Volumetric Modeling (stored heat): </a:t>
            </a:r>
            <a:r>
              <a:rPr lang="en-US" sz="1729"/>
              <a:t>56.7 MWe</a:t>
            </a:r>
            <a:endParaRPr sz="1729"/>
          </a:p>
        </p:txBody>
      </p:sp>
      <p:sp>
        <p:nvSpPr>
          <p:cNvPr id="297" name="Google Shape;297;p8"/>
          <p:cNvSpPr txBox="1">
            <a:spLocks noGrp="1"/>
          </p:cNvSpPr>
          <p:nvPr>
            <p:ph type="body" idx="1"/>
          </p:nvPr>
        </p:nvSpPr>
        <p:spPr>
          <a:xfrm>
            <a:off x="5992500" y="4718525"/>
            <a:ext cx="57999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729" b="1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/>
              <a:t>Type of System:  </a:t>
            </a:r>
            <a:r>
              <a:rPr lang="en-US" sz="1729"/>
              <a:t>low-temperature, sedimentary, geopressured</a:t>
            </a:r>
            <a:endParaRPr sz="1729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/>
              <a:t>Av. Thermal Gradient: </a:t>
            </a:r>
            <a:r>
              <a:rPr lang="en-US" sz="1729"/>
              <a:t>35.5 </a:t>
            </a:r>
            <a:r>
              <a:rPr lang="en-US" sz="1500" baseline="300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C/km</a:t>
            </a:r>
            <a:endParaRPr sz="21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/>
              <a:t>Av. Temperature: </a:t>
            </a:r>
            <a:r>
              <a:rPr lang="en-US" sz="1729"/>
              <a:t>95 </a:t>
            </a:r>
            <a:r>
              <a:rPr lang="en-US" sz="1500" baseline="300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300">
                <a:latin typeface="Arial"/>
                <a:ea typeface="Arial"/>
                <a:cs typeface="Arial"/>
                <a:sym typeface="Arial"/>
              </a:rPr>
              <a:t>C @2.7km</a:t>
            </a:r>
            <a:endParaRPr sz="1729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/>
              <a:t>Av. Formation Gross Thickness: </a:t>
            </a:r>
            <a:r>
              <a:rPr lang="en-US" sz="1729"/>
              <a:t>538m </a:t>
            </a:r>
            <a:r>
              <a:rPr lang="en-US" sz="1430"/>
              <a:t>(Woodbine F.)</a:t>
            </a:r>
            <a:endParaRPr sz="14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 b="1"/>
              <a:t>Av. Elevation: </a:t>
            </a:r>
            <a:r>
              <a:rPr lang="en-US" sz="1729"/>
              <a:t>2,223 m </a:t>
            </a:r>
            <a:r>
              <a:rPr lang="en-US" sz="1430"/>
              <a:t>(Buda and underlaid)</a:t>
            </a:r>
            <a:endParaRPr sz="14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43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729"/>
              <a:t> </a:t>
            </a:r>
            <a:endParaRPr sz="1729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1729" b="1"/>
              <a:t>Volumetric Modeling (stored heat): </a:t>
            </a:r>
            <a:r>
              <a:rPr lang="en-US" sz="1729"/>
              <a:t>151.3 MWe</a:t>
            </a:r>
            <a:endParaRPr sz="1729" b="1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729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1321</Words>
  <Application>Microsoft Office PowerPoint</Application>
  <PresentationFormat>Widescreen</PresentationFormat>
  <Paragraphs>191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Roboto</vt:lpstr>
      <vt:lpstr>Arial</vt:lpstr>
      <vt:lpstr>Oxanium</vt:lpstr>
      <vt:lpstr>Office Theme</vt:lpstr>
      <vt:lpstr>Hotspotters Geothermal Presentation</vt:lpstr>
      <vt:lpstr>Overview </vt:lpstr>
      <vt:lpstr>Thermal Energy from retrofitting oil wells - What makes a well viable? </vt:lpstr>
      <vt:lpstr>Practical Needs -  Will the well provide Energy?  </vt:lpstr>
      <vt:lpstr>Practical Needs - How to accurately determine a well’s temperature?</vt:lpstr>
      <vt:lpstr> Perform Exploratory Data Analysis</vt:lpstr>
      <vt:lpstr>Feature Engineering and Outlier Reduction</vt:lpstr>
      <vt:lpstr>Modeling PerformanceSummary </vt:lpstr>
      <vt:lpstr>Comparing Geothermal Potential Between Basins</vt:lpstr>
      <vt:lpstr>Operational Needs: Retrofitting Technology Considerations</vt:lpstr>
      <vt:lpstr>Business Needs: Which are the best Candidate Wells?</vt:lpstr>
      <vt:lpstr>Socio-Economic Impacts</vt:lpstr>
      <vt:lpstr>Environmental Impacts</vt:lpstr>
      <vt:lpstr>Data Wish List 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Hotspotters Geothermal Presentation</dc:title>
  <dc:creator>Yingjun Zhao</dc:creator>
  <cp:lastModifiedBy>James</cp:lastModifiedBy>
  <cp:revision>1</cp:revision>
  <dcterms:created xsi:type="dcterms:W3CDTF">2021-06-14T23:43:58Z</dcterms:created>
  <dcterms:modified xsi:type="dcterms:W3CDTF">2021-06-16T23:12:08Z</dcterms:modified>
</cp:coreProperties>
</file>